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70" r:id="rId3"/>
    <p:sldId id="269" r:id="rId4"/>
    <p:sldId id="259" r:id="rId5"/>
    <p:sldId id="260" r:id="rId6"/>
  </p:sldIdLst>
  <p:sldSz cx="18288000" cy="10287000"/>
  <p:notesSz cx="6858000" cy="9144000"/>
  <p:embeddedFontLst>
    <p:embeddedFont>
      <p:font typeface="Abadi" panose="020B0604020104020204" pitchFamily="34" charset="0"/>
      <p:regular r:id="rId7"/>
    </p:embeddedFont>
    <p:embeddedFont>
      <p:font typeface="Calibri" panose="020F0502020204030204" pitchFamily="34" charset="0"/>
      <p:regular r:id="rId8"/>
      <p:bold r:id="rId9"/>
      <p:italic r:id="rId10"/>
      <p:boldItalic r:id="rId11"/>
    </p:embeddedFont>
    <p:embeddedFont>
      <p:font typeface="Maiandra GD" panose="020E0502030308020204" pitchFamily="34" charset="0"/>
      <p:regular r:id="rId12"/>
    </p:embeddedFont>
    <p:embeddedFont>
      <p:font typeface="Open Sans" panose="020B0606030504020204" pitchFamily="34" charset="0"/>
      <p:regular r:id="rId13"/>
    </p:embeddedFont>
    <p:embeddedFont>
      <p:font typeface="Sabon Next LT" panose="02000500000000000000" pitchFamily="2" charset="0"/>
      <p:regular r:id="rId14"/>
      <p:bold r:id="rId15"/>
      <p:italic r:id="rId16"/>
      <p:boldItalic r:id="rId17"/>
    </p:embeddedFont>
    <p:embeddedFont>
      <p:font typeface="Telegraf Bold" panose="02010600030101010101"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32" y="32"/>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2800" dirty="0">
                <a:latin typeface="Times New Roman" panose="02020603050405020304" pitchFamily="18" charset="0"/>
                <a:cs typeface="Times New Roman" panose="02020603050405020304" pitchFamily="18" charset="0"/>
              </a:rPr>
              <a:t>Changes in CICC</a:t>
            </a:r>
            <a:r>
              <a:rPr lang="en-US" altLang="zh-CN" sz="2800" baseline="0" dirty="0">
                <a:latin typeface="Times New Roman" panose="02020603050405020304" pitchFamily="18" charset="0"/>
                <a:cs typeface="Times New Roman" panose="02020603050405020304" pitchFamily="18" charset="0"/>
              </a:rPr>
              <a:t> public offering fund scales VS. years</a:t>
            </a:r>
            <a:endParaRPr lang="zh-CN" altLang="en-US" sz="2800" dirty="0">
              <a:latin typeface="Times New Roman" panose="02020603050405020304" pitchFamily="18" charset="0"/>
              <a:cs typeface="Times New Roman" panose="02020603050405020304" pitchFamily="18" charset="0"/>
            </a:endParaRPr>
          </a:p>
        </c:rich>
      </c:tx>
      <c:layout>
        <c:manualLayout>
          <c:xMode val="edge"/>
          <c:yMode val="edge"/>
          <c:x val="0.1433859776148671"/>
          <c:y val="9.1240875912408752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CICC size of public offering fund (hundred million RMB)</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0.00E+00</c:formatCode>
                <c:ptCount val="7"/>
                <c:pt idx="0">
                  <c:v>5.14</c:v>
                </c:pt>
                <c:pt idx="1">
                  <c:v>3.7</c:v>
                </c:pt>
                <c:pt idx="2">
                  <c:v>7.8</c:v>
                </c:pt>
                <c:pt idx="3">
                  <c:v>15.3</c:v>
                </c:pt>
                <c:pt idx="4">
                  <c:v>23.8</c:v>
                </c:pt>
                <c:pt idx="5">
                  <c:v>54</c:v>
                </c:pt>
                <c:pt idx="6">
                  <c:v>81.3</c:v>
                </c:pt>
              </c:numCache>
            </c:numRef>
          </c:val>
          <c:smooth val="0"/>
          <c:extLst>
            <c:ext xmlns:c16="http://schemas.microsoft.com/office/drawing/2014/chart" uri="{C3380CC4-5D6E-409C-BE32-E72D297353CC}">
              <c16:uniqueId val="{00000000-7B43-4DF9-A4C4-465F308F98D0}"/>
            </c:ext>
          </c:extLst>
        </c:ser>
        <c:ser>
          <c:idx val="1"/>
          <c:order val="1"/>
          <c:tx>
            <c:strRef>
              <c:f>Sheet1!$C$1</c:f>
              <c:strCache>
                <c:ptCount val="1"/>
                <c:pt idx="0">
                  <c:v>Year-on-year growth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Sheet1!$C$2:$C$8</c:f>
              <c:numCache>
                <c:formatCode>0.00E+00</c:formatCode>
                <c:ptCount val="7"/>
                <c:pt idx="0" formatCode="General">
                  <c:v>415.5</c:v>
                </c:pt>
                <c:pt idx="1">
                  <c:v>-28.1</c:v>
                </c:pt>
                <c:pt idx="2">
                  <c:v>112</c:v>
                </c:pt>
                <c:pt idx="3">
                  <c:v>96</c:v>
                </c:pt>
                <c:pt idx="4">
                  <c:v>55</c:v>
                </c:pt>
                <c:pt idx="5">
                  <c:v>127</c:v>
                </c:pt>
                <c:pt idx="6">
                  <c:v>50.6</c:v>
                </c:pt>
              </c:numCache>
            </c:numRef>
          </c:val>
          <c:smooth val="0"/>
          <c:extLst>
            <c:ext xmlns:c16="http://schemas.microsoft.com/office/drawing/2014/chart" uri="{C3380CC4-5D6E-409C-BE32-E72D297353CC}">
              <c16:uniqueId val="{00000001-7B43-4DF9-A4C4-465F308F98D0}"/>
            </c:ext>
          </c:extLst>
        </c:ser>
        <c:dLbls>
          <c:showLegendKey val="0"/>
          <c:showVal val="0"/>
          <c:showCatName val="0"/>
          <c:showSerName val="0"/>
          <c:showPercent val="0"/>
          <c:showBubbleSize val="0"/>
        </c:dLbls>
        <c:marker val="1"/>
        <c:smooth val="0"/>
        <c:axId val="197224784"/>
        <c:axId val="197223952"/>
      </c:lineChart>
      <c:catAx>
        <c:axId val="1972247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2000" dirty="0">
                    <a:latin typeface="Times New Roman" panose="02020603050405020304" pitchFamily="18" charset="0"/>
                    <a:cs typeface="Times New Roman" panose="02020603050405020304" pitchFamily="18" charset="0"/>
                  </a:rPr>
                  <a:t>Year</a:t>
                </a:r>
                <a:endParaRPr lang="zh-CN" altLang="en-US" sz="2000"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7223952"/>
        <c:crosses val="autoZero"/>
        <c:auto val="1"/>
        <c:lblAlgn val="ctr"/>
        <c:lblOffset val="100"/>
        <c:noMultiLvlLbl val="0"/>
      </c:catAx>
      <c:valAx>
        <c:axId val="197223952"/>
        <c:scaling>
          <c:orientation val="minMax"/>
          <c:max val="42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2000" dirty="0">
                    <a:latin typeface="Times New Roman" panose="02020603050405020304" pitchFamily="18" charset="0"/>
                    <a:cs typeface="Times New Roman" panose="02020603050405020304" pitchFamily="18" charset="0"/>
                  </a:rPr>
                  <a:t>Size in hundred million</a:t>
                </a:r>
                <a:r>
                  <a:rPr lang="en-US" altLang="zh-CN" sz="2000" baseline="0" dirty="0">
                    <a:latin typeface="Times New Roman" panose="02020603050405020304" pitchFamily="18" charset="0"/>
                    <a:cs typeface="Times New Roman" panose="02020603050405020304" pitchFamily="18" charset="0"/>
                  </a:rPr>
                  <a:t> RMB</a:t>
                </a:r>
                <a:endParaRPr lang="zh-CN" altLang="en-US" sz="2000" dirty="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7224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jp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7000" b="-17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8815762" y="952500"/>
            <a:ext cx="18112162" cy="19170468"/>
            <a:chOff x="0" y="0"/>
            <a:chExt cx="29748084" cy="28295116"/>
          </a:xfrm>
        </p:grpSpPr>
        <p:pic>
          <p:nvPicPr>
            <p:cNvPr id="3" name="Picture 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5687">
              <a:off x="6722477" y="3711970"/>
              <a:ext cx="18809262" cy="19956776"/>
            </a:xfrm>
            <a:prstGeom prst="rect">
              <a:avLst/>
            </a:prstGeom>
          </p:spPr>
        </p:pic>
        <p:pic>
          <p:nvPicPr>
            <p:cNvPr id="4" name="Picture 4"/>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5687">
              <a:off x="4216345" y="4626370"/>
              <a:ext cx="18809262" cy="19956776"/>
            </a:xfrm>
            <a:prstGeom prst="rect">
              <a:avLst/>
            </a:prstGeom>
          </p:spPr>
        </p:pic>
      </p:grpSp>
      <p:grpSp>
        <p:nvGrpSpPr>
          <p:cNvPr id="5" name="Group 5"/>
          <p:cNvGrpSpPr/>
          <p:nvPr/>
        </p:nvGrpSpPr>
        <p:grpSpPr>
          <a:xfrm>
            <a:off x="3581401" y="2933700"/>
            <a:ext cx="12011522" cy="1270102"/>
            <a:chOff x="0" y="-66675"/>
            <a:chExt cx="8077200" cy="1693468"/>
          </a:xfrm>
        </p:grpSpPr>
        <p:sp>
          <p:nvSpPr>
            <p:cNvPr id="6" name="TextBox 6"/>
            <p:cNvSpPr txBox="1"/>
            <p:nvPr/>
          </p:nvSpPr>
          <p:spPr>
            <a:xfrm>
              <a:off x="0" y="-66675"/>
              <a:ext cx="8077200"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01</a:t>
              </a:r>
            </a:p>
          </p:txBody>
        </p:sp>
        <p:sp>
          <p:nvSpPr>
            <p:cNvPr id="7" name="TextBox 7"/>
            <p:cNvSpPr txBox="1"/>
            <p:nvPr/>
          </p:nvSpPr>
          <p:spPr>
            <a:xfrm>
              <a:off x="0" y="977043"/>
              <a:ext cx="8077200" cy="649750"/>
            </a:xfrm>
            <a:prstGeom prst="rect">
              <a:avLst/>
            </a:prstGeom>
          </p:spPr>
          <p:txBody>
            <a:bodyPr lIns="0" tIns="0" rIns="0" bIns="0" rtlCol="0" anchor="t">
              <a:spAutoFit/>
            </a:bodyPr>
            <a:lstStyle/>
            <a:p>
              <a:pPr>
                <a:lnSpc>
                  <a:spcPts val="3840"/>
                </a:lnSpc>
              </a:pPr>
              <a:r>
                <a:rPr lang="en-US" sz="3200" dirty="0">
                  <a:latin typeface="Open Sans"/>
                </a:rPr>
                <a:t>Publicly raised, and transparent</a:t>
              </a:r>
            </a:p>
          </p:txBody>
        </p:sp>
      </p:grpSp>
      <p:grpSp>
        <p:nvGrpSpPr>
          <p:cNvPr id="8" name="Group 8"/>
          <p:cNvGrpSpPr/>
          <p:nvPr/>
        </p:nvGrpSpPr>
        <p:grpSpPr>
          <a:xfrm>
            <a:off x="3581401" y="4737960"/>
            <a:ext cx="11201400" cy="1205640"/>
            <a:chOff x="0" y="-66675"/>
            <a:chExt cx="8077200" cy="1607519"/>
          </a:xfrm>
        </p:grpSpPr>
        <p:sp>
          <p:nvSpPr>
            <p:cNvPr id="9" name="TextBox 9"/>
            <p:cNvSpPr txBox="1"/>
            <p:nvPr/>
          </p:nvSpPr>
          <p:spPr>
            <a:xfrm>
              <a:off x="0" y="-66675"/>
              <a:ext cx="8077200" cy="765253"/>
            </a:xfrm>
            <a:prstGeom prst="rect">
              <a:avLst/>
            </a:prstGeom>
          </p:spPr>
          <p:txBody>
            <a:bodyPr lIns="0" tIns="0" rIns="0" bIns="0" rtlCol="0" anchor="t">
              <a:spAutoFit/>
            </a:bodyPr>
            <a:lstStyle/>
            <a:p>
              <a:pPr>
                <a:lnSpc>
                  <a:spcPts val="4680"/>
                </a:lnSpc>
                <a:spcBef>
                  <a:spcPct val="0"/>
                </a:spcBef>
              </a:pPr>
              <a:r>
                <a:rPr lang="en-US" sz="3600">
                  <a:solidFill>
                    <a:srgbClr val="011C50"/>
                  </a:solidFill>
                  <a:latin typeface="Telegraf Bold"/>
                </a:rPr>
                <a:t>02</a:t>
              </a:r>
            </a:p>
          </p:txBody>
        </p:sp>
        <p:sp>
          <p:nvSpPr>
            <p:cNvPr id="10" name="TextBox 10"/>
            <p:cNvSpPr txBox="1"/>
            <p:nvPr/>
          </p:nvSpPr>
          <p:spPr>
            <a:xfrm>
              <a:off x="0" y="891094"/>
              <a:ext cx="8077200" cy="649750"/>
            </a:xfrm>
            <a:prstGeom prst="rect">
              <a:avLst/>
            </a:prstGeom>
          </p:spPr>
          <p:txBody>
            <a:bodyPr lIns="0" tIns="0" rIns="0" bIns="0" rtlCol="0" anchor="t">
              <a:spAutoFit/>
            </a:bodyPr>
            <a:lstStyle/>
            <a:p>
              <a:pPr>
                <a:lnSpc>
                  <a:spcPts val="3840"/>
                </a:lnSpc>
              </a:pPr>
              <a:r>
                <a:rPr lang="en-US" altLang="zh-CN" sz="3200" dirty="0">
                  <a:latin typeface="Open Sans"/>
                </a:rPr>
                <a:t>Investment channels are legal and supervised strictly.</a:t>
              </a:r>
              <a:endParaRPr lang="en-US" sz="3200" dirty="0">
                <a:latin typeface="Open Sans"/>
              </a:endParaRPr>
            </a:p>
          </p:txBody>
        </p:sp>
      </p:grpSp>
      <p:sp>
        <p:nvSpPr>
          <p:cNvPr id="12" name="TextBox 12"/>
          <p:cNvSpPr txBox="1"/>
          <p:nvPr/>
        </p:nvSpPr>
        <p:spPr>
          <a:xfrm>
            <a:off x="628649" y="766162"/>
            <a:ext cx="17030702" cy="1920398"/>
          </a:xfrm>
          <a:prstGeom prst="rect">
            <a:avLst/>
          </a:prstGeom>
        </p:spPr>
        <p:txBody>
          <a:bodyPr wrap="square" lIns="0" tIns="0" rIns="0" bIns="0" rtlCol="0" anchor="t">
            <a:spAutoFit/>
          </a:bodyPr>
          <a:lstStyle/>
          <a:p>
            <a:pPr>
              <a:lnSpc>
                <a:spcPts val="7680"/>
              </a:lnSpc>
            </a:pPr>
            <a:r>
              <a:rPr lang="en-US" altLang="zh-CN" sz="6000" dirty="0">
                <a:solidFill>
                  <a:srgbClr val="011C50"/>
                </a:solidFill>
                <a:latin typeface="Times New Roman" panose="02020603050405020304" pitchFamily="18" charset="0"/>
                <a:cs typeface="Times New Roman" panose="02020603050405020304" pitchFamily="18" charset="0"/>
              </a:rPr>
              <a:t>Domestic Public Offering Fund VS. Mutual Fund</a:t>
            </a:r>
          </a:p>
          <a:p>
            <a:pPr marL="685800" indent="-685800">
              <a:lnSpc>
                <a:spcPts val="7680"/>
              </a:lnSpc>
              <a:buFont typeface="Arial" panose="020B0604020202020204" pitchFamily="34" charset="0"/>
              <a:buChar char="•"/>
            </a:pPr>
            <a:r>
              <a:rPr lang="en-US" altLang="zh-CN" sz="4800" dirty="0">
                <a:solidFill>
                  <a:srgbClr val="011C50"/>
                </a:solidFill>
                <a:latin typeface="Telegraf Bold" panose="02010600030101010101" charset="0"/>
                <a:cs typeface="Times New Roman" panose="02020603050405020304" pitchFamily="18" charset="0"/>
              </a:rPr>
              <a:t>Common features</a:t>
            </a:r>
            <a:endParaRPr lang="en-US" sz="4800" dirty="0">
              <a:solidFill>
                <a:srgbClr val="011C50"/>
              </a:solidFill>
              <a:latin typeface="Telegraf Bold" panose="02010600030101010101" charset="0"/>
              <a:cs typeface="Times New Roman" panose="02020603050405020304" pitchFamily="18" charset="0"/>
            </a:endParaRP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53403" y="7480607"/>
            <a:ext cx="3299396" cy="2501542"/>
          </a:xfrm>
          <a:prstGeom prst="rect">
            <a:avLst/>
          </a:prstGeom>
        </p:spPr>
      </p:pic>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242586" y="6175906"/>
            <a:ext cx="2921030" cy="901868"/>
          </a:xfrm>
          <a:prstGeom prst="rect">
            <a:avLst/>
          </a:prstGeom>
        </p:spPr>
      </p:pic>
      <p:grpSp>
        <p:nvGrpSpPr>
          <p:cNvPr id="16" name="Group 8">
            <a:extLst>
              <a:ext uri="{FF2B5EF4-FFF2-40B4-BE49-F238E27FC236}">
                <a16:creationId xmlns:a16="http://schemas.microsoft.com/office/drawing/2014/main" id="{198103F2-737D-F0BD-9755-E9B03F529F8E}"/>
              </a:ext>
            </a:extLst>
          </p:cNvPr>
          <p:cNvGrpSpPr/>
          <p:nvPr/>
        </p:nvGrpSpPr>
        <p:grpSpPr>
          <a:xfrm>
            <a:off x="3581401" y="6570511"/>
            <a:ext cx="11353800" cy="1205640"/>
            <a:chOff x="0" y="-66675"/>
            <a:chExt cx="8077200" cy="1607519"/>
          </a:xfrm>
        </p:grpSpPr>
        <p:sp>
          <p:nvSpPr>
            <p:cNvPr id="17" name="TextBox 9">
              <a:extLst>
                <a:ext uri="{FF2B5EF4-FFF2-40B4-BE49-F238E27FC236}">
                  <a16:creationId xmlns:a16="http://schemas.microsoft.com/office/drawing/2014/main" id="{71D5DC60-C451-9F6E-4477-9E904E57AFA1}"/>
                </a:ext>
              </a:extLst>
            </p:cNvPr>
            <p:cNvSpPr txBox="1"/>
            <p:nvPr/>
          </p:nvSpPr>
          <p:spPr>
            <a:xfrm>
              <a:off x="0" y="-66675"/>
              <a:ext cx="8077200"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03</a:t>
              </a:r>
            </a:p>
          </p:txBody>
        </p:sp>
        <p:sp>
          <p:nvSpPr>
            <p:cNvPr id="18" name="TextBox 10">
              <a:extLst>
                <a:ext uri="{FF2B5EF4-FFF2-40B4-BE49-F238E27FC236}">
                  <a16:creationId xmlns:a16="http://schemas.microsoft.com/office/drawing/2014/main" id="{660B9C65-C1EF-3754-CBD4-FC4C0D77A6DA}"/>
                </a:ext>
              </a:extLst>
            </p:cNvPr>
            <p:cNvSpPr txBox="1"/>
            <p:nvPr/>
          </p:nvSpPr>
          <p:spPr>
            <a:xfrm>
              <a:off x="0" y="891094"/>
              <a:ext cx="8077200" cy="649750"/>
            </a:xfrm>
            <a:prstGeom prst="rect">
              <a:avLst/>
            </a:prstGeom>
          </p:spPr>
          <p:txBody>
            <a:bodyPr lIns="0" tIns="0" rIns="0" bIns="0" rtlCol="0" anchor="t">
              <a:spAutoFit/>
            </a:bodyPr>
            <a:lstStyle/>
            <a:p>
              <a:pPr>
                <a:lnSpc>
                  <a:spcPts val="3840"/>
                </a:lnSpc>
              </a:pPr>
              <a:r>
                <a:rPr lang="en-US" sz="3200" dirty="0">
                  <a:latin typeface="Open Sans"/>
                </a:rPr>
                <a:t>Low purchase starting point – suitable for retail investors</a:t>
              </a:r>
            </a:p>
          </p:txBody>
        </p:sp>
      </p:grpSp>
      <p:grpSp>
        <p:nvGrpSpPr>
          <p:cNvPr id="19" name="Group 8">
            <a:extLst>
              <a:ext uri="{FF2B5EF4-FFF2-40B4-BE49-F238E27FC236}">
                <a16:creationId xmlns:a16="http://schemas.microsoft.com/office/drawing/2014/main" id="{25E908A8-E7DB-FB9F-AA9A-079EFD343BC4}"/>
              </a:ext>
            </a:extLst>
          </p:cNvPr>
          <p:cNvGrpSpPr/>
          <p:nvPr/>
        </p:nvGrpSpPr>
        <p:grpSpPr>
          <a:xfrm>
            <a:off x="3581400" y="8374771"/>
            <a:ext cx="14478000" cy="1205640"/>
            <a:chOff x="-1" y="-66675"/>
            <a:chExt cx="9015877" cy="1607518"/>
          </a:xfrm>
        </p:grpSpPr>
        <p:sp>
          <p:nvSpPr>
            <p:cNvPr id="20" name="TextBox 9">
              <a:extLst>
                <a:ext uri="{FF2B5EF4-FFF2-40B4-BE49-F238E27FC236}">
                  <a16:creationId xmlns:a16="http://schemas.microsoft.com/office/drawing/2014/main" id="{818E0602-B859-506A-B910-5F5FE6BD1628}"/>
                </a:ext>
              </a:extLst>
            </p:cNvPr>
            <p:cNvSpPr txBox="1"/>
            <p:nvPr/>
          </p:nvSpPr>
          <p:spPr>
            <a:xfrm>
              <a:off x="0" y="-66675"/>
              <a:ext cx="8077200"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04</a:t>
              </a:r>
            </a:p>
          </p:txBody>
        </p:sp>
        <p:sp>
          <p:nvSpPr>
            <p:cNvPr id="21" name="TextBox 10">
              <a:extLst>
                <a:ext uri="{FF2B5EF4-FFF2-40B4-BE49-F238E27FC236}">
                  <a16:creationId xmlns:a16="http://schemas.microsoft.com/office/drawing/2014/main" id="{E5D70502-1DE2-3A37-3CED-A065F78124DE}"/>
                </a:ext>
              </a:extLst>
            </p:cNvPr>
            <p:cNvSpPr txBox="1"/>
            <p:nvPr/>
          </p:nvSpPr>
          <p:spPr>
            <a:xfrm>
              <a:off x="-1" y="891093"/>
              <a:ext cx="9015877" cy="649750"/>
            </a:xfrm>
            <a:prstGeom prst="rect">
              <a:avLst/>
            </a:prstGeom>
          </p:spPr>
          <p:txBody>
            <a:bodyPr wrap="square" lIns="0" tIns="0" rIns="0" bIns="0" rtlCol="0" anchor="t">
              <a:spAutoFit/>
            </a:bodyPr>
            <a:lstStyle/>
            <a:p>
              <a:pPr>
                <a:lnSpc>
                  <a:spcPts val="3840"/>
                </a:lnSpc>
              </a:pPr>
              <a:r>
                <a:rPr lang="en-US" sz="3200" dirty="0">
                  <a:latin typeface="Open Sans"/>
                </a:rPr>
                <a:t>High liquidity – no locking period supporting daily purchase and redemption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5"/>
          <p:cNvSpPr txBox="1"/>
          <p:nvPr/>
        </p:nvSpPr>
        <p:spPr>
          <a:xfrm>
            <a:off x="1143000" y="2268393"/>
            <a:ext cx="1121937" cy="374333"/>
          </a:xfrm>
          <a:prstGeom prst="rect">
            <a:avLst/>
          </a:prstGeom>
        </p:spPr>
        <p:txBody>
          <a:bodyPr wrap="square" lIns="0" tIns="0" rIns="0" bIns="0" rtlCol="0" anchor="t">
            <a:spAutoFit/>
          </a:bodyPr>
          <a:lstStyle/>
          <a:p>
            <a:pPr>
              <a:lnSpc>
                <a:spcPts val="3149"/>
              </a:lnSpc>
              <a:spcBef>
                <a:spcPct val="0"/>
              </a:spcBef>
            </a:pPr>
            <a:r>
              <a:rPr lang="en-US" sz="2249" dirty="0">
                <a:solidFill>
                  <a:srgbClr val="1B1B1B"/>
                </a:solidFill>
                <a:latin typeface="Maiandra GD" panose="020E0502030308020204" pitchFamily="34" charset="0"/>
              </a:rPr>
              <a:t>Feature</a:t>
            </a:r>
            <a:r>
              <a:rPr lang="en-US" sz="2249" dirty="0">
                <a:solidFill>
                  <a:srgbClr val="1B1B1B"/>
                </a:solidFill>
                <a:latin typeface="Halant Light"/>
              </a:rPr>
              <a:t> 1</a:t>
            </a:r>
          </a:p>
        </p:txBody>
      </p:sp>
      <p:sp>
        <p:nvSpPr>
          <p:cNvPr id="6" name="TextBox 6"/>
          <p:cNvSpPr txBox="1"/>
          <p:nvPr/>
        </p:nvSpPr>
        <p:spPr>
          <a:xfrm>
            <a:off x="1143000" y="3987423"/>
            <a:ext cx="1219200" cy="366254"/>
          </a:xfrm>
          <a:prstGeom prst="rect">
            <a:avLst/>
          </a:prstGeom>
        </p:spPr>
        <p:txBody>
          <a:bodyPr wrap="square" lIns="0" tIns="0" rIns="0" bIns="0" rtlCol="0" anchor="t">
            <a:spAutoFit/>
          </a:bodyPr>
          <a:lstStyle/>
          <a:p>
            <a:pPr>
              <a:lnSpc>
                <a:spcPts val="3149"/>
              </a:lnSpc>
              <a:spcBef>
                <a:spcPct val="0"/>
              </a:spcBef>
            </a:pPr>
            <a:r>
              <a:rPr lang="en-US" sz="2249" dirty="0">
                <a:solidFill>
                  <a:srgbClr val="1B1B1B"/>
                </a:solidFill>
                <a:latin typeface="Maiandra GD" panose="020E0502030308020204" pitchFamily="34" charset="0"/>
              </a:rPr>
              <a:t>Feature 2</a:t>
            </a:r>
          </a:p>
        </p:txBody>
      </p:sp>
      <p:sp>
        <p:nvSpPr>
          <p:cNvPr id="7" name="TextBox 7"/>
          <p:cNvSpPr txBox="1"/>
          <p:nvPr/>
        </p:nvSpPr>
        <p:spPr>
          <a:xfrm>
            <a:off x="1143000" y="5726207"/>
            <a:ext cx="1219200" cy="366254"/>
          </a:xfrm>
          <a:prstGeom prst="rect">
            <a:avLst/>
          </a:prstGeom>
        </p:spPr>
        <p:txBody>
          <a:bodyPr wrap="square" lIns="0" tIns="0" rIns="0" bIns="0" rtlCol="0" anchor="t">
            <a:spAutoFit/>
          </a:bodyPr>
          <a:lstStyle/>
          <a:p>
            <a:pPr>
              <a:lnSpc>
                <a:spcPts val="3149"/>
              </a:lnSpc>
              <a:spcBef>
                <a:spcPct val="0"/>
              </a:spcBef>
            </a:pPr>
            <a:r>
              <a:rPr lang="en-US" sz="2249" dirty="0">
                <a:solidFill>
                  <a:srgbClr val="1B1B1B"/>
                </a:solidFill>
                <a:latin typeface="Maiandra GD" panose="020E0502030308020204" pitchFamily="34" charset="0"/>
              </a:rPr>
              <a:t>Feature 3</a:t>
            </a:r>
          </a:p>
        </p:txBody>
      </p:sp>
      <p:sp>
        <p:nvSpPr>
          <p:cNvPr id="8" name="TextBox 8"/>
          <p:cNvSpPr txBox="1"/>
          <p:nvPr/>
        </p:nvSpPr>
        <p:spPr>
          <a:xfrm>
            <a:off x="1143000" y="7475165"/>
            <a:ext cx="1219200" cy="366254"/>
          </a:xfrm>
          <a:prstGeom prst="rect">
            <a:avLst/>
          </a:prstGeom>
        </p:spPr>
        <p:txBody>
          <a:bodyPr wrap="square" lIns="0" tIns="0" rIns="0" bIns="0" rtlCol="0" anchor="t">
            <a:spAutoFit/>
          </a:bodyPr>
          <a:lstStyle/>
          <a:p>
            <a:pPr>
              <a:lnSpc>
                <a:spcPts val="3149"/>
              </a:lnSpc>
              <a:spcBef>
                <a:spcPct val="0"/>
              </a:spcBef>
            </a:pPr>
            <a:r>
              <a:rPr lang="en-US" sz="2249" dirty="0">
                <a:solidFill>
                  <a:srgbClr val="1B1B1B"/>
                </a:solidFill>
                <a:latin typeface="Maiandra GD" panose="020E0502030308020204" pitchFamily="34" charset="0"/>
              </a:rPr>
              <a:t>Feature 4</a:t>
            </a:r>
          </a:p>
        </p:txBody>
      </p:sp>
      <p:sp>
        <p:nvSpPr>
          <p:cNvPr id="9" name="TextBox 9"/>
          <p:cNvSpPr txBox="1"/>
          <p:nvPr/>
        </p:nvSpPr>
        <p:spPr>
          <a:xfrm>
            <a:off x="1143000" y="9163367"/>
            <a:ext cx="1219200" cy="366254"/>
          </a:xfrm>
          <a:prstGeom prst="rect">
            <a:avLst/>
          </a:prstGeom>
        </p:spPr>
        <p:txBody>
          <a:bodyPr wrap="square" lIns="0" tIns="0" rIns="0" bIns="0" rtlCol="0" anchor="t">
            <a:spAutoFit/>
          </a:bodyPr>
          <a:lstStyle/>
          <a:p>
            <a:pPr>
              <a:lnSpc>
                <a:spcPts val="3149"/>
              </a:lnSpc>
              <a:spcBef>
                <a:spcPct val="0"/>
              </a:spcBef>
            </a:pPr>
            <a:r>
              <a:rPr lang="en-US" sz="2249" dirty="0">
                <a:solidFill>
                  <a:srgbClr val="1B1B1B"/>
                </a:solidFill>
                <a:latin typeface="Maiandra GD" panose="020E0502030308020204" pitchFamily="34" charset="0"/>
              </a:rPr>
              <a:t>Feature 5</a:t>
            </a:r>
          </a:p>
        </p:txBody>
      </p:sp>
      <p:sp>
        <p:nvSpPr>
          <p:cNvPr id="15" name="AutoShape 15"/>
          <p:cNvSpPr/>
          <p:nvPr/>
        </p:nvSpPr>
        <p:spPr>
          <a:xfrm>
            <a:off x="2632310" y="2019300"/>
            <a:ext cx="45719" cy="8392206"/>
          </a:xfrm>
          <a:prstGeom prst="rect">
            <a:avLst/>
          </a:prstGeom>
          <a:solidFill>
            <a:srgbClr val="1B1B1B"/>
          </a:solidFill>
        </p:spPr>
      </p:sp>
      <p:sp>
        <p:nvSpPr>
          <p:cNvPr id="21" name="AutoShape 15">
            <a:extLst>
              <a:ext uri="{FF2B5EF4-FFF2-40B4-BE49-F238E27FC236}">
                <a16:creationId xmlns:a16="http://schemas.microsoft.com/office/drawing/2014/main" id="{4A31657A-03A6-59B0-B86D-ABCB0B606DA2}"/>
              </a:ext>
            </a:extLst>
          </p:cNvPr>
          <p:cNvSpPr/>
          <p:nvPr/>
        </p:nvSpPr>
        <p:spPr>
          <a:xfrm>
            <a:off x="10515602" y="2019300"/>
            <a:ext cx="45719" cy="8392206"/>
          </a:xfrm>
          <a:prstGeom prst="rect">
            <a:avLst/>
          </a:prstGeom>
          <a:solidFill>
            <a:srgbClr val="1B1B1B"/>
          </a:solidFill>
        </p:spPr>
      </p:sp>
      <p:sp>
        <p:nvSpPr>
          <p:cNvPr id="22" name="TextBox 15">
            <a:extLst>
              <a:ext uri="{FF2B5EF4-FFF2-40B4-BE49-F238E27FC236}">
                <a16:creationId xmlns:a16="http://schemas.microsoft.com/office/drawing/2014/main" id="{BB1701AE-4854-0833-DED4-7C82A274CB43}"/>
              </a:ext>
            </a:extLst>
          </p:cNvPr>
          <p:cNvSpPr txBox="1"/>
          <p:nvPr/>
        </p:nvSpPr>
        <p:spPr>
          <a:xfrm>
            <a:off x="532878" y="305845"/>
            <a:ext cx="12164576" cy="903068"/>
          </a:xfrm>
          <a:prstGeom prst="rect">
            <a:avLst/>
          </a:prstGeom>
        </p:spPr>
        <p:txBody>
          <a:bodyPr lIns="0" tIns="0" rIns="0" bIns="0" rtlCol="0" anchor="t">
            <a:spAutoFit/>
          </a:bodyPr>
          <a:lstStyle/>
          <a:p>
            <a:pPr marL="685800" indent="-685800">
              <a:lnSpc>
                <a:spcPts val="7680"/>
              </a:lnSpc>
              <a:buFont typeface="Arial" panose="020B0604020202020204" pitchFamily="34" charset="0"/>
              <a:buChar char="•"/>
            </a:pPr>
            <a:r>
              <a:rPr lang="en-US" altLang="zh-CN" sz="4800" dirty="0">
                <a:solidFill>
                  <a:srgbClr val="011C50"/>
                </a:solidFill>
                <a:latin typeface="Telegraf Bold" panose="02010600030101010101" charset="0"/>
                <a:cs typeface="Times New Roman" panose="02020603050405020304" pitchFamily="18" charset="0"/>
              </a:rPr>
              <a:t>Distinct features</a:t>
            </a:r>
          </a:p>
        </p:txBody>
      </p:sp>
      <p:pic>
        <p:nvPicPr>
          <p:cNvPr id="3" name="图形 2" descr="带标记的地图 纯色填充">
            <a:extLst>
              <a:ext uri="{FF2B5EF4-FFF2-40B4-BE49-F238E27FC236}">
                <a16:creationId xmlns:a16="http://schemas.microsoft.com/office/drawing/2014/main" id="{346AA278-3810-C500-CF62-BF7F0FFA0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7615" y="1104900"/>
            <a:ext cx="914400" cy="914400"/>
          </a:xfrm>
          <a:prstGeom prst="rect">
            <a:avLst/>
          </a:prstGeom>
        </p:spPr>
      </p:pic>
      <p:sp>
        <p:nvSpPr>
          <p:cNvPr id="4" name="文本框 3">
            <a:extLst>
              <a:ext uri="{FF2B5EF4-FFF2-40B4-BE49-F238E27FC236}">
                <a16:creationId xmlns:a16="http://schemas.microsoft.com/office/drawing/2014/main" id="{BBE5CB6E-BDF3-1463-4459-178455C3CC65}"/>
              </a:ext>
            </a:extLst>
          </p:cNvPr>
          <p:cNvSpPr txBox="1"/>
          <p:nvPr/>
        </p:nvSpPr>
        <p:spPr>
          <a:xfrm>
            <a:off x="6444415" y="1269712"/>
            <a:ext cx="2699585" cy="584775"/>
          </a:xfrm>
          <a:prstGeom prst="rect">
            <a:avLst/>
          </a:prstGeom>
          <a:noFill/>
        </p:spPr>
        <p:txBody>
          <a:bodyPr wrap="square" rtlCol="0">
            <a:spAutoFit/>
          </a:bodyPr>
          <a:lstStyle/>
          <a:p>
            <a:r>
              <a:rPr lang="en-US" altLang="zh-CN" sz="3200" dirty="0">
                <a:latin typeface="Abadi" panose="020B0604020202020204" pitchFamily="34" charset="0"/>
              </a:rPr>
              <a:t>Overseas</a:t>
            </a:r>
            <a:endParaRPr lang="zh-CN" altLang="en-US" sz="3200" dirty="0">
              <a:latin typeface="Abadi" panose="020B0604020202020204" pitchFamily="34" charset="0"/>
            </a:endParaRPr>
          </a:p>
        </p:txBody>
      </p:sp>
      <p:pic>
        <p:nvPicPr>
          <p:cNvPr id="18" name="图形 17" descr="带标记的地图 纯色填充">
            <a:extLst>
              <a:ext uri="{FF2B5EF4-FFF2-40B4-BE49-F238E27FC236}">
                <a16:creationId xmlns:a16="http://schemas.microsoft.com/office/drawing/2014/main" id="{666CF74E-55A3-1F01-3439-0C6680FE2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02928" y="1104900"/>
            <a:ext cx="914400" cy="914400"/>
          </a:xfrm>
          <a:prstGeom prst="rect">
            <a:avLst/>
          </a:prstGeom>
        </p:spPr>
      </p:pic>
      <p:sp>
        <p:nvSpPr>
          <p:cNvPr id="19" name="文本框 18">
            <a:extLst>
              <a:ext uri="{FF2B5EF4-FFF2-40B4-BE49-F238E27FC236}">
                <a16:creationId xmlns:a16="http://schemas.microsoft.com/office/drawing/2014/main" id="{6A2C73D6-61D8-57E1-B56B-388B083F9594}"/>
              </a:ext>
            </a:extLst>
          </p:cNvPr>
          <p:cNvSpPr txBox="1"/>
          <p:nvPr/>
        </p:nvSpPr>
        <p:spPr>
          <a:xfrm>
            <a:off x="14169728" y="1269712"/>
            <a:ext cx="2699585" cy="584775"/>
          </a:xfrm>
          <a:prstGeom prst="rect">
            <a:avLst/>
          </a:prstGeom>
          <a:noFill/>
        </p:spPr>
        <p:txBody>
          <a:bodyPr wrap="square" rtlCol="0">
            <a:spAutoFit/>
          </a:bodyPr>
          <a:lstStyle/>
          <a:p>
            <a:r>
              <a:rPr lang="en-US" altLang="zh-CN" sz="3200" dirty="0">
                <a:latin typeface="Abadi" panose="020B0604020202020204" pitchFamily="34" charset="0"/>
              </a:rPr>
              <a:t>Domestic</a:t>
            </a:r>
            <a:endParaRPr lang="zh-CN" altLang="en-US" sz="3200" dirty="0">
              <a:latin typeface="Abadi" panose="020B0604020202020204" pitchFamily="34" charset="0"/>
            </a:endParaRPr>
          </a:p>
        </p:txBody>
      </p:sp>
      <p:sp>
        <p:nvSpPr>
          <p:cNvPr id="20" name="TextBox 7">
            <a:extLst>
              <a:ext uri="{FF2B5EF4-FFF2-40B4-BE49-F238E27FC236}">
                <a16:creationId xmlns:a16="http://schemas.microsoft.com/office/drawing/2014/main" id="{A1AB223A-92E8-CD87-8DEB-0092AE370BF4}"/>
              </a:ext>
            </a:extLst>
          </p:cNvPr>
          <p:cNvSpPr txBox="1"/>
          <p:nvPr/>
        </p:nvSpPr>
        <p:spPr>
          <a:xfrm>
            <a:off x="3045402" y="2155413"/>
            <a:ext cx="7241598" cy="974626"/>
          </a:xfrm>
          <a:prstGeom prst="rect">
            <a:avLst/>
          </a:prstGeom>
        </p:spPr>
        <p:txBody>
          <a:bodyPr wrap="square" lIns="0" tIns="0" rIns="0" bIns="0" rtlCol="0" anchor="t">
            <a:spAutoFit/>
          </a:bodyPr>
          <a:lstStyle/>
          <a:p>
            <a:pPr>
              <a:lnSpc>
                <a:spcPts val="3840"/>
              </a:lnSpc>
            </a:pPr>
            <a:r>
              <a:rPr lang="en-US" altLang="zh-CN" sz="3200" dirty="0">
                <a:latin typeface="Open Sans"/>
              </a:rPr>
              <a:t>Relatively mature</a:t>
            </a:r>
          </a:p>
          <a:p>
            <a:pPr>
              <a:lnSpc>
                <a:spcPts val="3840"/>
              </a:lnSpc>
            </a:pPr>
            <a:r>
              <a:rPr lang="en-US" sz="3200" dirty="0">
                <a:latin typeface="Open Sans"/>
              </a:rPr>
              <a:t>  </a:t>
            </a:r>
            <a:r>
              <a:rPr lang="en-US" sz="2800" dirty="0">
                <a:latin typeface="Open Sans"/>
              </a:rPr>
              <a:t>- </a:t>
            </a:r>
            <a:r>
              <a:rPr lang="en-US" sz="2400" dirty="0">
                <a:latin typeface="Open Sans"/>
              </a:rPr>
              <a:t>with a history of over a hundred years</a:t>
            </a:r>
          </a:p>
        </p:txBody>
      </p:sp>
      <p:sp>
        <p:nvSpPr>
          <p:cNvPr id="23" name="TextBox 7">
            <a:extLst>
              <a:ext uri="{FF2B5EF4-FFF2-40B4-BE49-F238E27FC236}">
                <a16:creationId xmlns:a16="http://schemas.microsoft.com/office/drawing/2014/main" id="{FF61EE59-9F0D-E6A8-950E-7C62930FE51F}"/>
              </a:ext>
            </a:extLst>
          </p:cNvPr>
          <p:cNvSpPr txBox="1"/>
          <p:nvPr/>
        </p:nvSpPr>
        <p:spPr>
          <a:xfrm>
            <a:off x="10789923" y="2155413"/>
            <a:ext cx="7241598" cy="974626"/>
          </a:xfrm>
          <a:prstGeom prst="rect">
            <a:avLst/>
          </a:prstGeom>
        </p:spPr>
        <p:txBody>
          <a:bodyPr wrap="square" lIns="0" tIns="0" rIns="0" bIns="0" rtlCol="0" anchor="t">
            <a:spAutoFit/>
          </a:bodyPr>
          <a:lstStyle/>
          <a:p>
            <a:pPr>
              <a:lnSpc>
                <a:spcPts val="3840"/>
              </a:lnSpc>
            </a:pPr>
            <a:r>
              <a:rPr lang="en-US" altLang="zh-CN" sz="3200" dirty="0">
                <a:latin typeface="Open Sans"/>
              </a:rPr>
              <a:t>Short development</a:t>
            </a:r>
          </a:p>
          <a:p>
            <a:pPr>
              <a:lnSpc>
                <a:spcPts val="3840"/>
              </a:lnSpc>
            </a:pPr>
            <a:r>
              <a:rPr lang="en-US" sz="3200" dirty="0">
                <a:latin typeface="Open Sans"/>
              </a:rPr>
              <a:t>  </a:t>
            </a:r>
            <a:r>
              <a:rPr lang="en-US" sz="2800" dirty="0">
                <a:latin typeface="Open Sans"/>
              </a:rPr>
              <a:t>- </a:t>
            </a:r>
            <a:r>
              <a:rPr lang="en-US" sz="2400" dirty="0">
                <a:latin typeface="Open Sans"/>
              </a:rPr>
              <a:t>with a history of around twenty years</a:t>
            </a:r>
          </a:p>
        </p:txBody>
      </p:sp>
      <p:sp>
        <p:nvSpPr>
          <p:cNvPr id="24" name="TextBox 7">
            <a:extLst>
              <a:ext uri="{FF2B5EF4-FFF2-40B4-BE49-F238E27FC236}">
                <a16:creationId xmlns:a16="http://schemas.microsoft.com/office/drawing/2014/main" id="{41EB51BA-95A6-39EF-FB6D-4E72FEF21F89}"/>
              </a:ext>
            </a:extLst>
          </p:cNvPr>
          <p:cNvSpPr txBox="1"/>
          <p:nvPr/>
        </p:nvSpPr>
        <p:spPr>
          <a:xfrm>
            <a:off x="3045402" y="3683237"/>
            <a:ext cx="7393998" cy="1419556"/>
          </a:xfrm>
          <a:prstGeom prst="rect">
            <a:avLst/>
          </a:prstGeom>
        </p:spPr>
        <p:txBody>
          <a:bodyPr wrap="square" lIns="0" tIns="0" rIns="0" bIns="0" rtlCol="0" anchor="t">
            <a:spAutoFit/>
          </a:bodyPr>
          <a:lstStyle/>
          <a:p>
            <a:pPr>
              <a:lnSpc>
                <a:spcPts val="3840"/>
              </a:lnSpc>
            </a:pPr>
            <a:r>
              <a:rPr lang="en-US" altLang="zh-CN" sz="3200" dirty="0">
                <a:latin typeface="Open Sans"/>
              </a:rPr>
              <a:t>Rich variety and clear classification</a:t>
            </a:r>
          </a:p>
          <a:p>
            <a:pPr>
              <a:lnSpc>
                <a:spcPts val="3840"/>
              </a:lnSpc>
            </a:pPr>
            <a:r>
              <a:rPr lang="en-US" sz="3200" dirty="0">
                <a:latin typeface="Open Sans"/>
              </a:rPr>
              <a:t>  </a:t>
            </a:r>
            <a:r>
              <a:rPr lang="en-US" sz="2800" dirty="0">
                <a:latin typeface="Open Sans"/>
              </a:rPr>
              <a:t>- </a:t>
            </a:r>
            <a:r>
              <a:rPr lang="en-US" sz="2400" dirty="0">
                <a:latin typeface="Open Sans"/>
              </a:rPr>
              <a:t>classified based on attribute, market value, </a:t>
            </a:r>
          </a:p>
          <a:p>
            <a:pPr>
              <a:lnSpc>
                <a:spcPts val="3840"/>
              </a:lnSpc>
            </a:pPr>
            <a:r>
              <a:rPr lang="en-US" sz="2400" dirty="0">
                <a:latin typeface="Open Sans"/>
              </a:rPr>
              <a:t>      and so on</a:t>
            </a:r>
          </a:p>
        </p:txBody>
      </p:sp>
      <p:sp>
        <p:nvSpPr>
          <p:cNvPr id="25" name="TextBox 7">
            <a:extLst>
              <a:ext uri="{FF2B5EF4-FFF2-40B4-BE49-F238E27FC236}">
                <a16:creationId xmlns:a16="http://schemas.microsoft.com/office/drawing/2014/main" id="{15F5CB05-B39A-BA49-C6F3-BB433944C4BF}"/>
              </a:ext>
            </a:extLst>
          </p:cNvPr>
          <p:cNvSpPr txBox="1"/>
          <p:nvPr/>
        </p:nvSpPr>
        <p:spPr>
          <a:xfrm>
            <a:off x="10789923" y="3683237"/>
            <a:ext cx="7421877" cy="1419556"/>
          </a:xfrm>
          <a:prstGeom prst="rect">
            <a:avLst/>
          </a:prstGeom>
        </p:spPr>
        <p:txBody>
          <a:bodyPr wrap="square" lIns="0" tIns="0" rIns="0" bIns="0" rtlCol="0" anchor="t">
            <a:spAutoFit/>
          </a:bodyPr>
          <a:lstStyle/>
          <a:p>
            <a:pPr>
              <a:lnSpc>
                <a:spcPts val="3840"/>
              </a:lnSpc>
            </a:pPr>
            <a:r>
              <a:rPr lang="en-US" altLang="zh-CN" sz="3200" dirty="0">
                <a:latin typeface="Open Sans"/>
              </a:rPr>
              <a:t>Limited variety and broad classification </a:t>
            </a:r>
          </a:p>
          <a:p>
            <a:pPr>
              <a:lnSpc>
                <a:spcPts val="3840"/>
              </a:lnSpc>
            </a:pPr>
            <a:r>
              <a:rPr lang="en-US" sz="3200" dirty="0">
                <a:latin typeface="Open Sans"/>
              </a:rPr>
              <a:t>  </a:t>
            </a:r>
            <a:r>
              <a:rPr lang="en-US" sz="2800" dirty="0">
                <a:latin typeface="Open Sans"/>
              </a:rPr>
              <a:t>- </a:t>
            </a:r>
            <a:r>
              <a:rPr lang="en-US" sz="2400" dirty="0">
                <a:latin typeface="Open Sans"/>
              </a:rPr>
              <a:t>without detailed classification according to  </a:t>
            </a:r>
          </a:p>
          <a:p>
            <a:pPr>
              <a:lnSpc>
                <a:spcPts val="3840"/>
              </a:lnSpc>
            </a:pPr>
            <a:r>
              <a:rPr lang="en-US" sz="2400" dirty="0">
                <a:latin typeface="Open Sans"/>
              </a:rPr>
              <a:t>      market value or attribute</a:t>
            </a:r>
          </a:p>
        </p:txBody>
      </p:sp>
      <p:sp>
        <p:nvSpPr>
          <p:cNvPr id="26" name="TextBox 7">
            <a:extLst>
              <a:ext uri="{FF2B5EF4-FFF2-40B4-BE49-F238E27FC236}">
                <a16:creationId xmlns:a16="http://schemas.microsoft.com/office/drawing/2014/main" id="{64461B81-9A54-98FD-9A95-5C5906C2CA3B}"/>
              </a:ext>
            </a:extLst>
          </p:cNvPr>
          <p:cNvSpPr txBox="1"/>
          <p:nvPr/>
        </p:nvSpPr>
        <p:spPr>
          <a:xfrm>
            <a:off x="3045402" y="5422021"/>
            <a:ext cx="7241598" cy="974626"/>
          </a:xfrm>
          <a:prstGeom prst="rect">
            <a:avLst/>
          </a:prstGeom>
        </p:spPr>
        <p:txBody>
          <a:bodyPr wrap="square" lIns="0" tIns="0" rIns="0" bIns="0" rtlCol="0" anchor="t">
            <a:spAutoFit/>
          </a:bodyPr>
          <a:lstStyle/>
          <a:p>
            <a:pPr>
              <a:lnSpc>
                <a:spcPts val="3840"/>
              </a:lnSpc>
            </a:pPr>
            <a:r>
              <a:rPr lang="en-US" altLang="zh-CN" sz="3200" dirty="0">
                <a:latin typeface="Open Sans"/>
              </a:rPr>
              <a:t>Different marketing channel</a:t>
            </a:r>
          </a:p>
          <a:p>
            <a:pPr>
              <a:lnSpc>
                <a:spcPts val="3840"/>
              </a:lnSpc>
            </a:pPr>
            <a:r>
              <a:rPr lang="en-US" sz="3200" dirty="0">
                <a:latin typeface="Open Sans"/>
              </a:rPr>
              <a:t>  </a:t>
            </a:r>
            <a:r>
              <a:rPr lang="en-US" sz="2800" dirty="0">
                <a:latin typeface="Open Sans"/>
              </a:rPr>
              <a:t>- </a:t>
            </a:r>
            <a:r>
              <a:rPr lang="en-US" sz="2400" dirty="0">
                <a:latin typeface="Open Sans"/>
              </a:rPr>
              <a:t>mainly through Independent Financial Advisors</a:t>
            </a:r>
          </a:p>
        </p:txBody>
      </p:sp>
      <p:sp>
        <p:nvSpPr>
          <p:cNvPr id="27" name="TextBox 7">
            <a:extLst>
              <a:ext uri="{FF2B5EF4-FFF2-40B4-BE49-F238E27FC236}">
                <a16:creationId xmlns:a16="http://schemas.microsoft.com/office/drawing/2014/main" id="{FE7BDB97-449D-CAD9-C1E5-FF7F4FFCAFB2}"/>
              </a:ext>
            </a:extLst>
          </p:cNvPr>
          <p:cNvSpPr txBox="1"/>
          <p:nvPr/>
        </p:nvSpPr>
        <p:spPr>
          <a:xfrm>
            <a:off x="10789923" y="5434972"/>
            <a:ext cx="7241598" cy="974626"/>
          </a:xfrm>
          <a:prstGeom prst="rect">
            <a:avLst/>
          </a:prstGeom>
        </p:spPr>
        <p:txBody>
          <a:bodyPr wrap="square" lIns="0" tIns="0" rIns="0" bIns="0" rtlCol="0" anchor="t">
            <a:spAutoFit/>
          </a:bodyPr>
          <a:lstStyle/>
          <a:p>
            <a:pPr>
              <a:lnSpc>
                <a:spcPts val="3840"/>
              </a:lnSpc>
            </a:pPr>
            <a:r>
              <a:rPr lang="en-US" altLang="zh-CN" sz="3200" dirty="0">
                <a:latin typeface="Open Sans"/>
              </a:rPr>
              <a:t>Different marketing channel</a:t>
            </a:r>
          </a:p>
          <a:p>
            <a:pPr>
              <a:lnSpc>
                <a:spcPts val="3840"/>
              </a:lnSpc>
            </a:pPr>
            <a:r>
              <a:rPr lang="en-US" sz="3200" dirty="0">
                <a:latin typeface="Open Sans"/>
              </a:rPr>
              <a:t>  </a:t>
            </a:r>
            <a:r>
              <a:rPr lang="en-US" sz="2800" dirty="0">
                <a:latin typeface="Open Sans"/>
              </a:rPr>
              <a:t>- </a:t>
            </a:r>
            <a:r>
              <a:rPr lang="en-US" sz="2400" dirty="0">
                <a:latin typeface="Open Sans"/>
              </a:rPr>
              <a:t>mainly through banks</a:t>
            </a:r>
          </a:p>
        </p:txBody>
      </p:sp>
      <p:sp>
        <p:nvSpPr>
          <p:cNvPr id="28" name="TextBox 7">
            <a:extLst>
              <a:ext uri="{FF2B5EF4-FFF2-40B4-BE49-F238E27FC236}">
                <a16:creationId xmlns:a16="http://schemas.microsoft.com/office/drawing/2014/main" id="{9A8FC827-6C56-5691-0F1A-B351BC822A2A}"/>
              </a:ext>
            </a:extLst>
          </p:cNvPr>
          <p:cNvSpPr txBox="1"/>
          <p:nvPr/>
        </p:nvSpPr>
        <p:spPr>
          <a:xfrm>
            <a:off x="3045401" y="6754543"/>
            <a:ext cx="7515920" cy="1920141"/>
          </a:xfrm>
          <a:prstGeom prst="rect">
            <a:avLst/>
          </a:prstGeom>
        </p:spPr>
        <p:txBody>
          <a:bodyPr wrap="square" lIns="0" tIns="0" rIns="0" bIns="0" rtlCol="0" anchor="t">
            <a:spAutoFit/>
          </a:bodyPr>
          <a:lstStyle/>
          <a:p>
            <a:pPr>
              <a:lnSpc>
                <a:spcPts val="3840"/>
              </a:lnSpc>
            </a:pPr>
            <a:r>
              <a:rPr lang="en-US" altLang="zh-CN" sz="3200" dirty="0">
                <a:latin typeface="Open Sans"/>
              </a:rPr>
              <a:t>Lower turnover rates</a:t>
            </a:r>
          </a:p>
          <a:p>
            <a:pPr>
              <a:lnSpc>
                <a:spcPts val="3840"/>
              </a:lnSpc>
            </a:pPr>
            <a:r>
              <a:rPr lang="en-US" sz="3200" dirty="0">
                <a:latin typeface="Open Sans"/>
              </a:rPr>
              <a:t>  </a:t>
            </a:r>
            <a:r>
              <a:rPr lang="en-US" sz="2800" dirty="0">
                <a:latin typeface="Open Sans"/>
              </a:rPr>
              <a:t>- </a:t>
            </a:r>
            <a:r>
              <a:rPr lang="en-US" sz="2400" dirty="0">
                <a:latin typeface="Open Sans"/>
              </a:rPr>
              <a:t>Investors put most of their investments in the </a:t>
            </a:r>
          </a:p>
          <a:p>
            <a:pPr>
              <a:lnSpc>
                <a:spcPts val="3840"/>
              </a:lnSpc>
            </a:pPr>
            <a:r>
              <a:rPr lang="en-US" sz="2400" dirty="0">
                <a:latin typeface="Open Sans"/>
              </a:rPr>
              <a:t>      hands of experienced fund managers.</a:t>
            </a:r>
          </a:p>
          <a:p>
            <a:pPr>
              <a:lnSpc>
                <a:spcPts val="3840"/>
              </a:lnSpc>
            </a:pPr>
            <a:r>
              <a:rPr lang="en-US" altLang="zh-CN" sz="2800" dirty="0">
                <a:latin typeface="Open Sans"/>
              </a:rPr>
              <a:t>  - </a:t>
            </a:r>
            <a:r>
              <a:rPr lang="en-US" altLang="zh-CN" sz="2400" dirty="0">
                <a:latin typeface="Open Sans"/>
              </a:rPr>
              <a:t>They pay more attention to long-term investment.</a:t>
            </a:r>
            <a:endParaRPr lang="en-US" sz="2400" dirty="0">
              <a:latin typeface="Open Sans"/>
            </a:endParaRPr>
          </a:p>
        </p:txBody>
      </p:sp>
      <p:sp>
        <p:nvSpPr>
          <p:cNvPr id="29" name="TextBox 7">
            <a:extLst>
              <a:ext uri="{FF2B5EF4-FFF2-40B4-BE49-F238E27FC236}">
                <a16:creationId xmlns:a16="http://schemas.microsoft.com/office/drawing/2014/main" id="{65D71072-8FEB-8441-EF0F-3ADB71966583}"/>
              </a:ext>
            </a:extLst>
          </p:cNvPr>
          <p:cNvSpPr txBox="1"/>
          <p:nvPr/>
        </p:nvSpPr>
        <p:spPr>
          <a:xfrm>
            <a:off x="10789923" y="6698221"/>
            <a:ext cx="7515920" cy="1920141"/>
          </a:xfrm>
          <a:prstGeom prst="rect">
            <a:avLst/>
          </a:prstGeom>
        </p:spPr>
        <p:txBody>
          <a:bodyPr wrap="square" lIns="0" tIns="0" rIns="0" bIns="0" rtlCol="0" anchor="t">
            <a:spAutoFit/>
          </a:bodyPr>
          <a:lstStyle/>
          <a:p>
            <a:pPr>
              <a:lnSpc>
                <a:spcPts val="3840"/>
              </a:lnSpc>
            </a:pPr>
            <a:r>
              <a:rPr lang="en-US" altLang="zh-CN" sz="3200" dirty="0">
                <a:latin typeface="Open Sans"/>
              </a:rPr>
              <a:t>Higher turnover rates</a:t>
            </a:r>
          </a:p>
          <a:p>
            <a:pPr>
              <a:lnSpc>
                <a:spcPts val="3840"/>
              </a:lnSpc>
            </a:pPr>
            <a:r>
              <a:rPr lang="en-US" sz="3200" dirty="0">
                <a:latin typeface="Open Sans"/>
              </a:rPr>
              <a:t>  </a:t>
            </a:r>
            <a:r>
              <a:rPr lang="en-US" sz="2800" dirty="0">
                <a:latin typeface="Open Sans"/>
              </a:rPr>
              <a:t>- </a:t>
            </a:r>
            <a:r>
              <a:rPr lang="en-US" sz="2400" dirty="0">
                <a:latin typeface="Open Sans"/>
              </a:rPr>
              <a:t>The investment operation tends to be retail. Also,    </a:t>
            </a:r>
          </a:p>
          <a:p>
            <a:pPr>
              <a:lnSpc>
                <a:spcPts val="3840"/>
              </a:lnSpc>
            </a:pPr>
            <a:r>
              <a:rPr lang="en-US" altLang="zh-CN" sz="2400" dirty="0">
                <a:latin typeface="Open Sans"/>
              </a:rPr>
              <a:t>     fund managers are young and inexperienced.</a:t>
            </a:r>
            <a:endParaRPr lang="en-US" sz="2400" dirty="0">
              <a:latin typeface="Open Sans"/>
            </a:endParaRPr>
          </a:p>
          <a:p>
            <a:pPr>
              <a:lnSpc>
                <a:spcPts val="3840"/>
              </a:lnSpc>
            </a:pPr>
            <a:r>
              <a:rPr lang="en-US" altLang="zh-CN" sz="2800" dirty="0">
                <a:latin typeface="Open Sans"/>
              </a:rPr>
              <a:t>  - </a:t>
            </a:r>
            <a:r>
              <a:rPr lang="en-US" altLang="zh-CN" sz="2400" dirty="0">
                <a:latin typeface="Open Sans"/>
              </a:rPr>
              <a:t>They keen on short speculation.</a:t>
            </a:r>
            <a:endParaRPr lang="en-US" sz="2400" dirty="0">
              <a:latin typeface="Open Sans"/>
            </a:endParaRPr>
          </a:p>
        </p:txBody>
      </p:sp>
      <p:sp>
        <p:nvSpPr>
          <p:cNvPr id="30" name="TextBox 7">
            <a:extLst>
              <a:ext uri="{FF2B5EF4-FFF2-40B4-BE49-F238E27FC236}">
                <a16:creationId xmlns:a16="http://schemas.microsoft.com/office/drawing/2014/main" id="{05D215C9-0CAE-5804-0EEF-86143740D182}"/>
              </a:ext>
            </a:extLst>
          </p:cNvPr>
          <p:cNvSpPr txBox="1"/>
          <p:nvPr/>
        </p:nvSpPr>
        <p:spPr>
          <a:xfrm>
            <a:off x="3045402" y="8932592"/>
            <a:ext cx="7241598" cy="974626"/>
          </a:xfrm>
          <a:prstGeom prst="rect">
            <a:avLst/>
          </a:prstGeom>
        </p:spPr>
        <p:txBody>
          <a:bodyPr wrap="square" lIns="0" tIns="0" rIns="0" bIns="0" rtlCol="0" anchor="t">
            <a:spAutoFit/>
          </a:bodyPr>
          <a:lstStyle/>
          <a:p>
            <a:pPr>
              <a:lnSpc>
                <a:spcPts val="3840"/>
              </a:lnSpc>
            </a:pPr>
            <a:r>
              <a:rPr lang="en-US" altLang="zh-CN" sz="3200" dirty="0">
                <a:latin typeface="Open Sans"/>
              </a:rPr>
              <a:t>Exchange rate risk</a:t>
            </a:r>
          </a:p>
          <a:p>
            <a:pPr>
              <a:lnSpc>
                <a:spcPts val="3840"/>
              </a:lnSpc>
            </a:pPr>
            <a:r>
              <a:rPr lang="en-US" sz="3200" dirty="0">
                <a:latin typeface="Open Sans"/>
              </a:rPr>
              <a:t>  </a:t>
            </a:r>
            <a:r>
              <a:rPr lang="en-US" sz="2800" dirty="0">
                <a:latin typeface="Open Sans"/>
              </a:rPr>
              <a:t>- </a:t>
            </a:r>
            <a:r>
              <a:rPr lang="en-US" sz="2400" dirty="0">
                <a:latin typeface="Open Sans"/>
              </a:rPr>
              <a:t>There is a risk of devaluation</a:t>
            </a:r>
          </a:p>
        </p:txBody>
      </p:sp>
      <p:sp>
        <p:nvSpPr>
          <p:cNvPr id="31" name="TextBox 7">
            <a:extLst>
              <a:ext uri="{FF2B5EF4-FFF2-40B4-BE49-F238E27FC236}">
                <a16:creationId xmlns:a16="http://schemas.microsoft.com/office/drawing/2014/main" id="{8AFCDAB4-02DC-4A5B-D06E-B42D806ACCAC}"/>
              </a:ext>
            </a:extLst>
          </p:cNvPr>
          <p:cNvSpPr txBox="1"/>
          <p:nvPr/>
        </p:nvSpPr>
        <p:spPr>
          <a:xfrm>
            <a:off x="10789923" y="8932592"/>
            <a:ext cx="7241598" cy="945515"/>
          </a:xfrm>
          <a:prstGeom prst="rect">
            <a:avLst/>
          </a:prstGeom>
        </p:spPr>
        <p:txBody>
          <a:bodyPr wrap="square" lIns="0" tIns="0" rIns="0" bIns="0" rtlCol="0" anchor="t">
            <a:spAutoFit/>
          </a:bodyPr>
          <a:lstStyle/>
          <a:p>
            <a:pPr>
              <a:lnSpc>
                <a:spcPts val="3840"/>
              </a:lnSpc>
            </a:pPr>
            <a:r>
              <a:rPr lang="en-US" sz="2800" dirty="0">
                <a:latin typeface="Open Sans"/>
              </a:rPr>
              <a:t>No exchange rate difference</a:t>
            </a:r>
          </a:p>
          <a:p>
            <a:pPr>
              <a:lnSpc>
                <a:spcPts val="3840"/>
              </a:lnSpc>
            </a:pPr>
            <a:r>
              <a:rPr lang="en-US" sz="2800" dirty="0">
                <a:latin typeface="Open Sans"/>
              </a:rPr>
              <a:t>  - </a:t>
            </a:r>
            <a:r>
              <a:rPr lang="en-US" sz="2400" dirty="0">
                <a:latin typeface="Open Sans"/>
              </a:rPr>
              <a:t>invest domestic public offering fund</a:t>
            </a:r>
          </a:p>
        </p:txBody>
      </p:sp>
      <p:pic>
        <p:nvPicPr>
          <p:cNvPr id="17" name="图形 16" descr="银行 轮廓">
            <a:extLst>
              <a:ext uri="{FF2B5EF4-FFF2-40B4-BE49-F238E27FC236}">
                <a16:creationId xmlns:a16="http://schemas.microsoft.com/office/drawing/2014/main" id="{1B7B5B60-CD14-1ADD-2597-55A7BE9734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976" y="5467489"/>
            <a:ext cx="827804" cy="827804"/>
          </a:xfrm>
          <a:prstGeom prst="rect">
            <a:avLst/>
          </a:prstGeom>
        </p:spPr>
      </p:pic>
      <p:pic>
        <p:nvPicPr>
          <p:cNvPr id="33" name="图形 32" descr="日程表 轮廓">
            <a:extLst>
              <a:ext uri="{FF2B5EF4-FFF2-40B4-BE49-F238E27FC236}">
                <a16:creationId xmlns:a16="http://schemas.microsoft.com/office/drawing/2014/main" id="{696C6EE2-7265-BF1E-C0EE-14A5B43C37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2274" y="2002386"/>
            <a:ext cx="827804" cy="827804"/>
          </a:xfrm>
          <a:prstGeom prst="rect">
            <a:avLst/>
          </a:prstGeom>
        </p:spPr>
      </p:pic>
      <p:pic>
        <p:nvPicPr>
          <p:cNvPr id="35" name="图形 34" descr="钱 轮廓">
            <a:extLst>
              <a:ext uri="{FF2B5EF4-FFF2-40B4-BE49-F238E27FC236}">
                <a16:creationId xmlns:a16="http://schemas.microsoft.com/office/drawing/2014/main" id="{491493E1-BA7F-DB48-6DCA-31F9698200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5170" y="8932592"/>
            <a:ext cx="827804" cy="827804"/>
          </a:xfrm>
          <a:prstGeom prst="rect">
            <a:avLst/>
          </a:prstGeom>
        </p:spPr>
      </p:pic>
      <p:pic>
        <p:nvPicPr>
          <p:cNvPr id="37" name="图形 36" descr="层次结构 轮廓">
            <a:extLst>
              <a:ext uri="{FF2B5EF4-FFF2-40B4-BE49-F238E27FC236}">
                <a16:creationId xmlns:a16="http://schemas.microsoft.com/office/drawing/2014/main" id="{195F6911-9E49-7AC6-3AB3-B95C9C4194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170" y="3683488"/>
            <a:ext cx="827804" cy="827804"/>
          </a:xfrm>
          <a:prstGeom prst="rect">
            <a:avLst/>
          </a:prstGeom>
        </p:spPr>
      </p:pic>
      <p:pic>
        <p:nvPicPr>
          <p:cNvPr id="39" name="图形 38" descr="集体讨论 纯色填充">
            <a:extLst>
              <a:ext uri="{FF2B5EF4-FFF2-40B4-BE49-F238E27FC236}">
                <a16:creationId xmlns:a16="http://schemas.microsoft.com/office/drawing/2014/main" id="{00C6C4CA-C8AF-E1B2-ED22-02307A9AA8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2273" y="7251490"/>
            <a:ext cx="827805" cy="8278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937087" y="5364629"/>
            <a:ext cx="11829058" cy="9012508"/>
            <a:chOff x="0" y="0"/>
            <a:chExt cx="20068571" cy="19662351"/>
          </a:xfrm>
        </p:grpSpPr>
        <p:pic>
          <p:nvPicPr>
            <p:cNvPr id="3" name="Picture 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58533" y="1032933"/>
              <a:ext cx="17410038" cy="18629418"/>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89674" y="6998898"/>
            <a:ext cx="2753586" cy="3236052"/>
          </a:xfrm>
          <a:prstGeom prst="rect">
            <a:avLst/>
          </a:prstGeom>
        </p:spPr>
      </p:pic>
      <p:grpSp>
        <p:nvGrpSpPr>
          <p:cNvPr id="6" name="Group 6"/>
          <p:cNvGrpSpPr/>
          <p:nvPr/>
        </p:nvGrpSpPr>
        <p:grpSpPr>
          <a:xfrm>
            <a:off x="1028700" y="971550"/>
            <a:ext cx="9105900" cy="1512662"/>
            <a:chOff x="0" y="-76200"/>
            <a:chExt cx="12141200" cy="2016883"/>
          </a:xfrm>
        </p:grpSpPr>
        <p:sp>
          <p:nvSpPr>
            <p:cNvPr id="7" name="TextBox 7"/>
            <p:cNvSpPr txBox="1"/>
            <p:nvPr/>
          </p:nvSpPr>
          <p:spPr>
            <a:xfrm>
              <a:off x="0" y="-76200"/>
              <a:ext cx="11943391" cy="1276333"/>
            </a:xfrm>
            <a:prstGeom prst="rect">
              <a:avLst/>
            </a:prstGeom>
          </p:spPr>
          <p:txBody>
            <a:bodyPr lIns="0" tIns="0" rIns="0" bIns="0" rtlCol="0" anchor="t">
              <a:spAutoFit/>
            </a:bodyPr>
            <a:lstStyle/>
            <a:p>
              <a:pPr>
                <a:lnSpc>
                  <a:spcPts val="7680"/>
                </a:lnSpc>
              </a:pPr>
              <a:r>
                <a:rPr lang="en-US" altLang="zh-CN" sz="6400" dirty="0">
                  <a:solidFill>
                    <a:srgbClr val="011C50"/>
                  </a:solidFill>
                  <a:latin typeface="Telegraf Bold"/>
                </a:rPr>
                <a:t>Strengths of</a:t>
              </a:r>
              <a:r>
                <a:rPr lang="zh-CN" altLang="en-US" sz="6400" dirty="0">
                  <a:solidFill>
                    <a:srgbClr val="011C50"/>
                  </a:solidFill>
                  <a:latin typeface="Telegraf Bold"/>
                </a:rPr>
                <a:t> </a:t>
              </a:r>
              <a:r>
                <a:rPr lang="en-US" altLang="zh-CN" sz="6400" dirty="0">
                  <a:solidFill>
                    <a:srgbClr val="011C50"/>
                  </a:solidFill>
                  <a:latin typeface="Telegraf Bold"/>
                </a:rPr>
                <a:t>CICC</a:t>
              </a:r>
              <a:endParaRPr lang="en-US" sz="6400" dirty="0">
                <a:solidFill>
                  <a:srgbClr val="011C50"/>
                </a:solidFill>
                <a:latin typeface="Telegraf Bold"/>
              </a:endParaRPr>
            </a:p>
          </p:txBody>
        </p:sp>
        <p:sp>
          <p:nvSpPr>
            <p:cNvPr id="8" name="TextBox 8"/>
            <p:cNvSpPr txBox="1"/>
            <p:nvPr/>
          </p:nvSpPr>
          <p:spPr>
            <a:xfrm>
              <a:off x="0" y="1290932"/>
              <a:ext cx="12141200" cy="649751"/>
            </a:xfrm>
            <a:prstGeom prst="rect">
              <a:avLst/>
            </a:prstGeom>
          </p:spPr>
          <p:txBody>
            <a:bodyPr wrap="square" lIns="0" tIns="0" rIns="0" bIns="0" rtlCol="0" anchor="t">
              <a:spAutoFit/>
            </a:bodyPr>
            <a:lstStyle/>
            <a:p>
              <a:pPr>
                <a:lnSpc>
                  <a:spcPts val="3840"/>
                </a:lnSpc>
              </a:pPr>
              <a:r>
                <a:rPr lang="en-US" sz="3200" dirty="0">
                  <a:solidFill>
                    <a:srgbClr val="004A98"/>
                  </a:solidFill>
                  <a:latin typeface="Open Sans"/>
                </a:rPr>
                <a:t>Obvious increases in public offering fund </a:t>
              </a:r>
              <a:r>
                <a:rPr lang="en-US" altLang="zh-CN" sz="3200" dirty="0">
                  <a:solidFill>
                    <a:srgbClr val="004A98"/>
                  </a:solidFill>
                  <a:latin typeface="Open Sans"/>
                </a:rPr>
                <a:t>scales</a:t>
              </a:r>
              <a:endParaRPr lang="en-US" sz="3200" dirty="0">
                <a:solidFill>
                  <a:srgbClr val="004A98"/>
                </a:solidFill>
                <a:latin typeface="Open Sans"/>
              </a:endParaRPr>
            </a:p>
          </p:txBody>
        </p:sp>
      </p:grpSp>
      <p:grpSp>
        <p:nvGrpSpPr>
          <p:cNvPr id="9" name="Group 9"/>
          <p:cNvGrpSpPr/>
          <p:nvPr/>
        </p:nvGrpSpPr>
        <p:grpSpPr>
          <a:xfrm>
            <a:off x="918849" y="2918229"/>
            <a:ext cx="8377551" cy="1936652"/>
            <a:chOff x="0" y="-66675"/>
            <a:chExt cx="4641077" cy="2582203"/>
          </a:xfrm>
        </p:grpSpPr>
        <p:sp>
          <p:nvSpPr>
            <p:cNvPr id="10" name="TextBox 10"/>
            <p:cNvSpPr txBox="1"/>
            <p:nvPr/>
          </p:nvSpPr>
          <p:spPr>
            <a:xfrm>
              <a:off x="0" y="925349"/>
              <a:ext cx="4641077" cy="1590179"/>
            </a:xfrm>
            <a:prstGeom prst="rect">
              <a:avLst/>
            </a:prstGeom>
          </p:spPr>
          <p:txBody>
            <a:bodyPr wrap="square" lIns="0" tIns="0" rIns="0" bIns="0" rtlCol="0" anchor="t">
              <a:spAutoFit/>
            </a:bodyPr>
            <a:lstStyle/>
            <a:p>
              <a:pPr>
                <a:lnSpc>
                  <a:spcPts val="3120"/>
                </a:lnSpc>
              </a:pPr>
              <a:r>
                <a:rPr lang="en-US" sz="2600" dirty="0">
                  <a:solidFill>
                    <a:srgbClr val="011C50"/>
                  </a:solidFill>
                  <a:latin typeface="Open Sans"/>
                </a:rPr>
                <a:t>Although the growth rate is unstable </a:t>
              </a:r>
              <a:r>
                <a:rPr lang="en-US" altLang="zh-CN" sz="2600" dirty="0">
                  <a:solidFill>
                    <a:srgbClr val="011C50"/>
                  </a:solidFill>
                  <a:latin typeface="Open Sans"/>
                </a:rPr>
                <a:t>due</a:t>
              </a:r>
              <a:r>
                <a:rPr lang="en-US" sz="2600" dirty="0">
                  <a:solidFill>
                    <a:srgbClr val="011C50"/>
                  </a:solidFill>
                  <a:latin typeface="Open Sans"/>
                </a:rPr>
                <a:t> to the </a:t>
              </a:r>
              <a:r>
                <a:rPr lang="en-US" altLang="zh-CN" sz="2600" dirty="0">
                  <a:solidFill>
                    <a:srgbClr val="011C50"/>
                  </a:solidFill>
                  <a:latin typeface="Open Sans"/>
                </a:rPr>
                <a:t>immature </a:t>
              </a:r>
              <a:r>
                <a:rPr lang="en-US" sz="2600" dirty="0">
                  <a:solidFill>
                    <a:srgbClr val="011C50"/>
                  </a:solidFill>
                  <a:latin typeface="Open Sans"/>
                </a:rPr>
                <a:t>domestic market, the public offering fund </a:t>
              </a:r>
              <a:r>
                <a:rPr lang="en-US" altLang="zh-CN" sz="2600" dirty="0">
                  <a:solidFill>
                    <a:srgbClr val="011C50"/>
                  </a:solidFill>
                  <a:latin typeface="Open Sans"/>
                </a:rPr>
                <a:t>scales</a:t>
              </a:r>
              <a:r>
                <a:rPr lang="en-US" sz="2600" dirty="0">
                  <a:solidFill>
                    <a:srgbClr val="011C50"/>
                  </a:solidFill>
                  <a:latin typeface="Open Sans"/>
                </a:rPr>
                <a:t> in CICC continuously increase.</a:t>
              </a:r>
            </a:p>
          </p:txBody>
        </p:sp>
        <p:sp>
          <p:nvSpPr>
            <p:cNvPr id="11" name="TextBox 11"/>
            <p:cNvSpPr txBox="1"/>
            <p:nvPr/>
          </p:nvSpPr>
          <p:spPr>
            <a:xfrm>
              <a:off x="0" y="-66675"/>
              <a:ext cx="4309909" cy="765253"/>
            </a:xfrm>
            <a:prstGeom prst="rect">
              <a:avLst/>
            </a:prstGeom>
          </p:spPr>
          <p:txBody>
            <a:bodyPr lIns="0" tIns="0" rIns="0" bIns="0" rtlCol="0" anchor="t">
              <a:spAutoFit/>
            </a:bodyPr>
            <a:lstStyle/>
            <a:p>
              <a:pPr>
                <a:lnSpc>
                  <a:spcPts val="4680"/>
                </a:lnSpc>
                <a:spcBef>
                  <a:spcPct val="0"/>
                </a:spcBef>
              </a:pPr>
              <a:r>
                <a:rPr lang="en-US" sz="3600">
                  <a:solidFill>
                    <a:srgbClr val="011C50"/>
                  </a:solidFill>
                  <a:latin typeface="Telegraf Bold"/>
                </a:rPr>
                <a:t>01</a:t>
              </a:r>
            </a:p>
          </p:txBody>
        </p:sp>
      </p:grpSp>
      <p:grpSp>
        <p:nvGrpSpPr>
          <p:cNvPr id="12" name="Group 12"/>
          <p:cNvGrpSpPr/>
          <p:nvPr/>
        </p:nvGrpSpPr>
        <p:grpSpPr>
          <a:xfrm>
            <a:off x="918848" y="5221689"/>
            <a:ext cx="4110352" cy="1936652"/>
            <a:chOff x="-1" y="-66675"/>
            <a:chExt cx="5480469" cy="2582203"/>
          </a:xfrm>
        </p:grpSpPr>
        <p:sp>
          <p:nvSpPr>
            <p:cNvPr id="13" name="TextBox 13"/>
            <p:cNvSpPr txBox="1"/>
            <p:nvPr/>
          </p:nvSpPr>
          <p:spPr>
            <a:xfrm>
              <a:off x="-1" y="925349"/>
              <a:ext cx="5480469" cy="1590179"/>
            </a:xfrm>
            <a:prstGeom prst="rect">
              <a:avLst/>
            </a:prstGeom>
          </p:spPr>
          <p:txBody>
            <a:bodyPr wrap="square" lIns="0" tIns="0" rIns="0" bIns="0" rtlCol="0" anchor="t">
              <a:spAutoFit/>
            </a:bodyPr>
            <a:lstStyle/>
            <a:p>
              <a:pPr>
                <a:lnSpc>
                  <a:spcPts val="3120"/>
                </a:lnSpc>
                <a:spcBef>
                  <a:spcPct val="0"/>
                </a:spcBef>
              </a:pPr>
              <a:r>
                <a:rPr lang="en-US" sz="2600" dirty="0">
                  <a:solidFill>
                    <a:srgbClr val="011C50"/>
                  </a:solidFill>
                  <a:latin typeface="Open Sans"/>
                </a:rPr>
                <a:t>The ability of proactive management is continuing to </a:t>
              </a:r>
              <a:r>
                <a:rPr lang="en-US" altLang="zh-CN" sz="2600" dirty="0">
                  <a:solidFill>
                    <a:srgbClr val="011C50"/>
                  </a:solidFill>
                  <a:latin typeface="Open Sans"/>
                </a:rPr>
                <a:t>be </a:t>
              </a:r>
              <a:r>
                <a:rPr lang="en-US" sz="2600" dirty="0">
                  <a:solidFill>
                    <a:srgbClr val="011C50"/>
                  </a:solidFill>
                  <a:latin typeface="Open Sans"/>
                </a:rPr>
                <a:t>improved.</a:t>
              </a:r>
            </a:p>
          </p:txBody>
        </p:sp>
        <p:sp>
          <p:nvSpPr>
            <p:cNvPr id="14" name="TextBox 14"/>
            <p:cNvSpPr txBox="1"/>
            <p:nvPr/>
          </p:nvSpPr>
          <p:spPr>
            <a:xfrm>
              <a:off x="0" y="-66675"/>
              <a:ext cx="4309909"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02</a:t>
              </a:r>
            </a:p>
          </p:txBody>
        </p:sp>
      </p:grpSp>
      <p:grpSp>
        <p:nvGrpSpPr>
          <p:cNvPr id="15" name="Group 15"/>
          <p:cNvGrpSpPr/>
          <p:nvPr/>
        </p:nvGrpSpPr>
        <p:grpSpPr>
          <a:xfrm>
            <a:off x="918848" y="7707096"/>
            <a:ext cx="3957951" cy="2334197"/>
            <a:chOff x="0" y="-66675"/>
            <a:chExt cx="4641077" cy="3112263"/>
          </a:xfrm>
        </p:grpSpPr>
        <p:sp>
          <p:nvSpPr>
            <p:cNvPr id="16" name="TextBox 16"/>
            <p:cNvSpPr txBox="1"/>
            <p:nvPr/>
          </p:nvSpPr>
          <p:spPr>
            <a:xfrm>
              <a:off x="0" y="925349"/>
              <a:ext cx="4641077" cy="2120239"/>
            </a:xfrm>
            <a:prstGeom prst="rect">
              <a:avLst/>
            </a:prstGeom>
          </p:spPr>
          <p:txBody>
            <a:bodyPr lIns="0" tIns="0" rIns="0" bIns="0" rtlCol="0" anchor="t">
              <a:spAutoFit/>
            </a:bodyPr>
            <a:lstStyle/>
            <a:p>
              <a:pPr>
                <a:lnSpc>
                  <a:spcPts val="3120"/>
                </a:lnSpc>
                <a:spcBef>
                  <a:spcPct val="0"/>
                </a:spcBef>
              </a:pPr>
              <a:r>
                <a:rPr lang="en-US" sz="2600" dirty="0">
                  <a:solidFill>
                    <a:srgbClr val="011C50"/>
                  </a:solidFill>
                  <a:latin typeface="Open Sans"/>
                </a:rPr>
                <a:t>The latest business – REITs, which is</a:t>
              </a:r>
              <a:r>
                <a:rPr lang="en-US" altLang="zh-CN" sz="2600" dirty="0">
                  <a:solidFill>
                    <a:srgbClr val="011C50"/>
                  </a:solidFill>
                  <a:latin typeface="Open Sans"/>
                </a:rPr>
                <a:t> advancing and</a:t>
              </a:r>
              <a:r>
                <a:rPr lang="en-US" sz="2600" dirty="0">
                  <a:solidFill>
                    <a:srgbClr val="011C50"/>
                  </a:solidFill>
                  <a:latin typeface="Open Sans"/>
                </a:rPr>
                <a:t> promising</a:t>
              </a:r>
            </a:p>
          </p:txBody>
        </p:sp>
        <p:sp>
          <p:nvSpPr>
            <p:cNvPr id="17" name="TextBox 17"/>
            <p:cNvSpPr txBox="1"/>
            <p:nvPr/>
          </p:nvSpPr>
          <p:spPr>
            <a:xfrm>
              <a:off x="0" y="-66675"/>
              <a:ext cx="4641077"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04</a:t>
              </a:r>
            </a:p>
          </p:txBody>
        </p:sp>
      </p:grpSp>
      <p:grpSp>
        <p:nvGrpSpPr>
          <p:cNvPr id="18" name="Group 18"/>
          <p:cNvGrpSpPr/>
          <p:nvPr/>
        </p:nvGrpSpPr>
        <p:grpSpPr>
          <a:xfrm>
            <a:off x="5386410" y="7707096"/>
            <a:ext cx="3232432" cy="1936652"/>
            <a:chOff x="0" y="-66675"/>
            <a:chExt cx="4309909" cy="2582202"/>
          </a:xfrm>
        </p:grpSpPr>
        <p:sp>
          <p:nvSpPr>
            <p:cNvPr id="19" name="TextBox 19"/>
            <p:cNvSpPr txBox="1"/>
            <p:nvPr/>
          </p:nvSpPr>
          <p:spPr>
            <a:xfrm>
              <a:off x="0" y="925349"/>
              <a:ext cx="4309909" cy="1590178"/>
            </a:xfrm>
            <a:prstGeom prst="rect">
              <a:avLst/>
            </a:prstGeom>
          </p:spPr>
          <p:txBody>
            <a:bodyPr lIns="0" tIns="0" rIns="0" bIns="0" rtlCol="0" anchor="t">
              <a:spAutoFit/>
            </a:bodyPr>
            <a:lstStyle/>
            <a:p>
              <a:pPr>
                <a:lnSpc>
                  <a:spcPts val="3120"/>
                </a:lnSpc>
                <a:spcBef>
                  <a:spcPct val="0"/>
                </a:spcBef>
              </a:pPr>
              <a:r>
                <a:rPr lang="en-US" sz="2600" dirty="0">
                  <a:solidFill>
                    <a:srgbClr val="011C50"/>
                  </a:solidFill>
                  <a:latin typeface="Open Sans"/>
                </a:rPr>
                <a:t>Good general risk preparation for public offering funds</a:t>
              </a:r>
            </a:p>
          </p:txBody>
        </p:sp>
        <p:sp>
          <p:nvSpPr>
            <p:cNvPr id="20" name="TextBox 20"/>
            <p:cNvSpPr txBox="1"/>
            <p:nvPr/>
          </p:nvSpPr>
          <p:spPr>
            <a:xfrm>
              <a:off x="0" y="-66675"/>
              <a:ext cx="4309909"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05</a:t>
              </a:r>
            </a:p>
          </p:txBody>
        </p:sp>
      </p:grpSp>
      <p:grpSp>
        <p:nvGrpSpPr>
          <p:cNvPr id="21" name="Group 21"/>
          <p:cNvGrpSpPr/>
          <p:nvPr/>
        </p:nvGrpSpPr>
        <p:grpSpPr>
          <a:xfrm>
            <a:off x="5384758" y="5168753"/>
            <a:ext cx="3480808" cy="1936652"/>
            <a:chOff x="0" y="-66675"/>
            <a:chExt cx="4641077" cy="2582202"/>
          </a:xfrm>
        </p:grpSpPr>
        <p:sp>
          <p:nvSpPr>
            <p:cNvPr id="22" name="TextBox 22"/>
            <p:cNvSpPr txBox="1"/>
            <p:nvPr/>
          </p:nvSpPr>
          <p:spPr>
            <a:xfrm>
              <a:off x="0" y="925349"/>
              <a:ext cx="4641077" cy="1590178"/>
            </a:xfrm>
            <a:prstGeom prst="rect">
              <a:avLst/>
            </a:prstGeom>
          </p:spPr>
          <p:txBody>
            <a:bodyPr lIns="0" tIns="0" rIns="0" bIns="0" rtlCol="0" anchor="t">
              <a:spAutoFit/>
            </a:bodyPr>
            <a:lstStyle/>
            <a:p>
              <a:pPr>
                <a:lnSpc>
                  <a:spcPts val="3120"/>
                </a:lnSpc>
                <a:spcBef>
                  <a:spcPct val="0"/>
                </a:spcBef>
              </a:pPr>
              <a:r>
                <a:rPr lang="en-US" sz="2600" dirty="0">
                  <a:solidFill>
                    <a:srgbClr val="011C50"/>
                  </a:solidFill>
                  <a:latin typeface="Open Sans"/>
                </a:rPr>
                <a:t>High-quality service capability of investing and researching</a:t>
              </a:r>
            </a:p>
          </p:txBody>
        </p:sp>
        <p:sp>
          <p:nvSpPr>
            <p:cNvPr id="23" name="TextBox 23"/>
            <p:cNvSpPr txBox="1"/>
            <p:nvPr/>
          </p:nvSpPr>
          <p:spPr>
            <a:xfrm>
              <a:off x="0" y="-66675"/>
              <a:ext cx="4641077" cy="765253"/>
            </a:xfrm>
            <a:prstGeom prst="rect">
              <a:avLst/>
            </a:prstGeom>
          </p:spPr>
          <p:txBody>
            <a:bodyPr lIns="0" tIns="0" rIns="0" bIns="0" rtlCol="0" anchor="t">
              <a:spAutoFit/>
            </a:bodyPr>
            <a:lstStyle/>
            <a:p>
              <a:pPr>
                <a:lnSpc>
                  <a:spcPts val="4680"/>
                </a:lnSpc>
                <a:spcBef>
                  <a:spcPct val="0"/>
                </a:spcBef>
              </a:pPr>
              <a:r>
                <a:rPr lang="en-US" sz="3600" dirty="0">
                  <a:solidFill>
                    <a:srgbClr val="011C50"/>
                  </a:solidFill>
                  <a:latin typeface="Telegraf Bold"/>
                </a:rPr>
                <a:t>03</a:t>
              </a:r>
            </a:p>
          </p:txBody>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20463" y="6237046"/>
            <a:ext cx="2467537" cy="761852"/>
          </a:xfrm>
          <a:prstGeom prst="rect">
            <a:avLst/>
          </a:prstGeom>
        </p:spPr>
      </p:pic>
      <p:graphicFrame>
        <p:nvGraphicFramePr>
          <p:cNvPr id="30" name="图表 29">
            <a:extLst>
              <a:ext uri="{FF2B5EF4-FFF2-40B4-BE49-F238E27FC236}">
                <a16:creationId xmlns:a16="http://schemas.microsoft.com/office/drawing/2014/main" id="{CC158F11-5FCC-BBB8-A46D-3A4CDA6F6CA0}"/>
              </a:ext>
            </a:extLst>
          </p:cNvPr>
          <p:cNvGraphicFramePr/>
          <p:nvPr>
            <p:extLst>
              <p:ext uri="{D42A27DB-BD31-4B8C-83A1-F6EECF244321}">
                <p14:modId xmlns:p14="http://schemas.microsoft.com/office/powerpoint/2010/main" val="1922473779"/>
              </p:ext>
            </p:extLst>
          </p:nvPr>
        </p:nvGraphicFramePr>
        <p:xfrm>
          <a:off x="9246524" y="2481521"/>
          <a:ext cx="6792666" cy="6968371"/>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60000"/>
                <a:lumOff val="40000"/>
              </a:schemeClr>
            </a:gs>
            <a:gs pos="74000">
              <a:schemeClr val="accent1">
                <a:lumMod val="45000"/>
                <a:lumOff val="55000"/>
              </a:schemeClr>
            </a:gs>
            <a:gs pos="73000">
              <a:schemeClr val="accent1">
                <a:lumMod val="45000"/>
                <a:lumOff val="55000"/>
              </a:schemeClr>
            </a:gs>
            <a:gs pos="100000">
              <a:schemeClr val="accent1">
                <a:lumMod val="30000"/>
                <a:lumOff val="70000"/>
              </a:schemeClr>
            </a:gs>
          </a:gsLst>
          <a:lin ang="16200000" scaled="1"/>
          <a:tileRect/>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1205"/>
          <a:stretch>
            <a:fillRect/>
          </a:stretch>
        </p:blipFill>
        <p:spPr>
          <a:xfrm>
            <a:off x="16956713" y="-4709514"/>
            <a:ext cx="7857064" cy="7705144"/>
          </a:xfrm>
          <a:prstGeom prst="rect">
            <a:avLst/>
          </a:prstGeom>
        </p:spPr>
      </p:pic>
      <p:sp>
        <p:nvSpPr>
          <p:cNvPr id="3" name="AutoShape 3"/>
          <p:cNvSpPr/>
          <p:nvPr/>
        </p:nvSpPr>
        <p:spPr>
          <a:xfrm>
            <a:off x="1157077" y="3179973"/>
            <a:ext cx="15934142" cy="0"/>
          </a:xfrm>
          <a:prstGeom prst="line">
            <a:avLst/>
          </a:prstGeom>
          <a:ln w="28575" cap="rnd">
            <a:solidFill>
              <a:srgbClr val="FFFFFF">
                <a:alpha val="49804"/>
              </a:srgbClr>
            </a:solidFill>
            <a:prstDash val="solid"/>
            <a:headEnd type="none" w="sm" len="sm"/>
            <a:tailEnd type="none" w="sm" len="sm"/>
          </a:ln>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764648" y="8611311"/>
            <a:ext cx="6356016" cy="1962420"/>
          </a:xfrm>
          <a:prstGeom prst="rect">
            <a:avLst/>
          </a:prstGeom>
        </p:spPr>
      </p:pic>
      <p:grpSp>
        <p:nvGrpSpPr>
          <p:cNvPr id="7" name="Group 7"/>
          <p:cNvGrpSpPr/>
          <p:nvPr/>
        </p:nvGrpSpPr>
        <p:grpSpPr>
          <a:xfrm>
            <a:off x="4687343" y="3039626"/>
            <a:ext cx="340147" cy="34014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1" name="Group 11"/>
          <p:cNvGrpSpPr/>
          <p:nvPr/>
        </p:nvGrpSpPr>
        <p:grpSpPr>
          <a:xfrm>
            <a:off x="13574900" y="2995523"/>
            <a:ext cx="340147" cy="34014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5" name="Group 15"/>
          <p:cNvGrpSpPr/>
          <p:nvPr/>
        </p:nvGrpSpPr>
        <p:grpSpPr>
          <a:xfrm>
            <a:off x="590217" y="3448347"/>
            <a:ext cx="8549171" cy="6535281"/>
            <a:chOff x="-5914" y="-66675"/>
            <a:chExt cx="3422805" cy="8713714"/>
          </a:xfrm>
        </p:grpSpPr>
        <p:sp>
          <p:nvSpPr>
            <p:cNvPr id="16" name="TextBox 16"/>
            <p:cNvSpPr txBox="1"/>
            <p:nvPr/>
          </p:nvSpPr>
          <p:spPr>
            <a:xfrm>
              <a:off x="-5914" y="798731"/>
              <a:ext cx="3416891" cy="7848308"/>
            </a:xfrm>
            <a:prstGeom prst="rect">
              <a:avLst/>
            </a:prstGeom>
          </p:spPr>
          <p:txBody>
            <a:bodyPr wrap="square" lIns="0" tIns="0" rIns="0" bIns="0" rtlCol="0" anchor="t">
              <a:spAutoFit/>
            </a:bodyPr>
            <a:lstStyle/>
            <a:p>
              <a:pPr algn="just">
                <a:lnSpc>
                  <a:spcPts val="2879"/>
                </a:lnSpc>
                <a:spcAft>
                  <a:spcPts val="1200"/>
                </a:spcAft>
              </a:pPr>
              <a:r>
                <a:rPr lang="en-US" sz="2800" dirty="0">
                  <a:solidFill>
                    <a:srgbClr val="FFFFFF"/>
                  </a:solidFill>
                  <a:latin typeface="Times New Roman" panose="02020603050405020304" pitchFamily="18" charset="0"/>
                  <a:cs typeface="Times New Roman" panose="02020603050405020304" pitchFamily="18" charset="0"/>
                </a:rPr>
                <a:t>When researching the differences between the foreign mutual fund and the domestic public offering fund, I found that domestic investors treat the investment more as short speculation, which is caused by the customer concept. Nevertheless, appropriate long-term planning of investment can avoid risks and bring overall benefits. This is what many domestic investors have not realized.</a:t>
              </a:r>
            </a:p>
            <a:p>
              <a:pPr algn="just">
                <a:lnSpc>
                  <a:spcPts val="2879"/>
                </a:lnSpc>
                <a:spcAft>
                  <a:spcPts val="1200"/>
                </a:spcAft>
              </a:pPr>
              <a:r>
                <a:rPr lang="en-US" sz="2800" dirty="0">
                  <a:solidFill>
                    <a:srgbClr val="FFFFFF"/>
                  </a:solidFill>
                  <a:latin typeface="Times New Roman" panose="02020603050405020304" pitchFamily="18" charset="0"/>
                  <a:cs typeface="Times New Roman" panose="02020603050405020304" pitchFamily="18" charset="0"/>
                </a:rPr>
                <a:t>For example, if investors invest money into proper </a:t>
              </a:r>
              <a:r>
                <a:rPr lang="en-US" altLang="zh-CN" sz="2800" dirty="0">
                  <a:solidFill>
                    <a:srgbClr val="FFFFFF"/>
                  </a:solidFill>
                  <a:latin typeface="Times New Roman" panose="02020603050405020304" pitchFamily="18" charset="0"/>
                  <a:cs typeface="Times New Roman" panose="02020603050405020304" pitchFamily="18" charset="0"/>
                </a:rPr>
                <a:t>REITs for the long term, they can receive the return with lower risks. Also, REITs help the financing channel of enterprises to be changed from debt financing to equity financing, which can reduce the financial cost brought by debt financing.</a:t>
              </a:r>
            </a:p>
            <a:p>
              <a:pPr algn="just">
                <a:lnSpc>
                  <a:spcPts val="2879"/>
                </a:lnSpc>
                <a:spcAft>
                  <a:spcPts val="1200"/>
                </a:spcAft>
              </a:pPr>
              <a:r>
                <a:rPr lang="en-US" sz="2800" dirty="0">
                  <a:solidFill>
                    <a:srgbClr val="FFFFFF"/>
                  </a:solidFill>
                  <a:latin typeface="Times New Roman" panose="02020603050405020304" pitchFamily="18" charset="0"/>
                  <a:cs typeface="Times New Roman" panose="02020603050405020304" pitchFamily="18" charset="0"/>
                </a:rPr>
                <a:t>That’s a challenge for CICC to make investors understand the benefits of R</a:t>
              </a:r>
              <a:r>
                <a:rPr lang="en-US" altLang="zh-CN" sz="2800" dirty="0">
                  <a:solidFill>
                    <a:srgbClr val="FFFFFF"/>
                  </a:solidFill>
                  <a:latin typeface="Times New Roman" panose="02020603050405020304" pitchFamily="18" charset="0"/>
                  <a:cs typeface="Times New Roman" panose="02020603050405020304" pitchFamily="18" charset="0"/>
                </a:rPr>
                <a:t>EITs.</a:t>
              </a:r>
              <a:r>
                <a:rPr lang="en-US" sz="2800" dirty="0">
                  <a:solidFill>
                    <a:srgbClr val="FFFFFF"/>
                  </a:solidFill>
                  <a:latin typeface="Times New Roman" panose="02020603050405020304" pitchFamily="18" charset="0"/>
                  <a:cs typeface="Times New Roman" panose="02020603050405020304" pitchFamily="18" charset="0"/>
                </a:rPr>
                <a:t> </a:t>
              </a:r>
            </a:p>
          </p:txBody>
        </p:sp>
        <p:sp>
          <p:nvSpPr>
            <p:cNvPr id="17" name="TextBox 17"/>
            <p:cNvSpPr txBox="1"/>
            <p:nvPr/>
          </p:nvSpPr>
          <p:spPr>
            <a:xfrm>
              <a:off x="0" y="-66675"/>
              <a:ext cx="3416891" cy="765253"/>
            </a:xfrm>
            <a:prstGeom prst="rect">
              <a:avLst/>
            </a:prstGeom>
          </p:spPr>
          <p:txBody>
            <a:bodyPr wrap="square" lIns="0" tIns="0" rIns="0" bIns="0" rtlCol="0" anchor="t">
              <a:spAutoFit/>
            </a:bodyPr>
            <a:lstStyle/>
            <a:p>
              <a:pPr algn="ctr">
                <a:lnSpc>
                  <a:spcPts val="4680"/>
                </a:lnSpc>
                <a:spcBef>
                  <a:spcPct val="0"/>
                </a:spcBef>
              </a:pPr>
              <a:r>
                <a:rPr lang="en-US" sz="3600" dirty="0">
                  <a:solidFill>
                    <a:srgbClr val="FFFFFF"/>
                  </a:solidFill>
                  <a:latin typeface="Telegraf Bold"/>
                </a:rPr>
                <a:t>Customer Concept</a:t>
              </a:r>
            </a:p>
          </p:txBody>
        </p:sp>
      </p:grpSp>
      <p:grpSp>
        <p:nvGrpSpPr>
          <p:cNvPr id="19" name="Group 19"/>
          <p:cNvGrpSpPr/>
          <p:nvPr/>
        </p:nvGrpSpPr>
        <p:grpSpPr>
          <a:xfrm>
            <a:off x="10015225" y="3442947"/>
            <a:ext cx="7459499" cy="5796887"/>
            <a:chOff x="0" y="-66675"/>
            <a:chExt cx="3416891" cy="7729181"/>
          </a:xfrm>
        </p:grpSpPr>
        <p:sp>
          <p:nvSpPr>
            <p:cNvPr id="20" name="TextBox 20"/>
            <p:cNvSpPr txBox="1"/>
            <p:nvPr/>
          </p:nvSpPr>
          <p:spPr>
            <a:xfrm>
              <a:off x="0" y="805930"/>
              <a:ext cx="3416891" cy="6856576"/>
            </a:xfrm>
            <a:prstGeom prst="rect">
              <a:avLst/>
            </a:prstGeom>
          </p:spPr>
          <p:txBody>
            <a:bodyPr wrap="square" lIns="0" tIns="0" rIns="0" bIns="0" rtlCol="0" anchor="t">
              <a:spAutoFit/>
            </a:bodyPr>
            <a:lstStyle/>
            <a:p>
              <a:pPr algn="just">
                <a:lnSpc>
                  <a:spcPts val="2879"/>
                </a:lnSpc>
                <a:spcBef>
                  <a:spcPct val="0"/>
                </a:spcBef>
                <a:spcAft>
                  <a:spcPts val="1200"/>
                </a:spcAft>
              </a:pPr>
              <a:r>
                <a:rPr lang="en-US" sz="2800" dirty="0">
                  <a:solidFill>
                    <a:srgbClr val="FFFFFF"/>
                  </a:solidFill>
                  <a:latin typeface="Times New Roman" panose="02020603050405020304" pitchFamily="18" charset="0"/>
                  <a:cs typeface="Times New Roman" panose="02020603050405020304" pitchFamily="18" charset="0"/>
                </a:rPr>
                <a:t>Compared with the mature fund market abroad, there are still some problems in the Chinese fund market, such as the similar funds, the indistinct characteristics of the newly raised funds, and the insufficient varieties.</a:t>
              </a:r>
            </a:p>
            <a:p>
              <a:pPr algn="just">
                <a:lnSpc>
                  <a:spcPts val="2879"/>
                </a:lnSpc>
                <a:spcBef>
                  <a:spcPct val="0"/>
                </a:spcBef>
                <a:spcAft>
                  <a:spcPts val="1200"/>
                </a:spcAft>
              </a:pPr>
              <a:r>
                <a:rPr lang="en-US" altLang="zh-CN" sz="2800" dirty="0">
                  <a:solidFill>
                    <a:srgbClr val="FFFFFF"/>
                  </a:solidFill>
                  <a:latin typeface="Times New Roman" panose="02020603050405020304" pitchFamily="18" charset="0"/>
                  <a:cs typeface="Times New Roman" panose="02020603050405020304" pitchFamily="18" charset="0"/>
                </a:rPr>
                <a:t>In addition, the fund managers in the domestic market tend to commonly be young and with less experience. Some domestic investors may not want to rely too much on fund managers, but they are also not professionals in fund management.</a:t>
              </a:r>
              <a:endParaRPr lang="en-US" sz="2800" dirty="0">
                <a:solidFill>
                  <a:srgbClr val="FFFFFF"/>
                </a:solidFill>
                <a:latin typeface="Times New Roman" panose="02020603050405020304" pitchFamily="18" charset="0"/>
                <a:cs typeface="Times New Roman" panose="02020603050405020304" pitchFamily="18" charset="0"/>
              </a:endParaRPr>
            </a:p>
            <a:p>
              <a:pPr algn="just">
                <a:lnSpc>
                  <a:spcPts val="2879"/>
                </a:lnSpc>
                <a:spcBef>
                  <a:spcPct val="0"/>
                </a:spcBef>
                <a:spcAft>
                  <a:spcPts val="1200"/>
                </a:spcAft>
              </a:pPr>
              <a:r>
                <a:rPr lang="en-US" sz="2800" dirty="0">
                  <a:solidFill>
                    <a:srgbClr val="FFFFFF"/>
                  </a:solidFill>
                  <a:latin typeface="Times New Roman" panose="02020603050405020304" pitchFamily="18" charset="0"/>
                  <a:cs typeface="Times New Roman" panose="02020603050405020304" pitchFamily="18" charset="0"/>
                </a:rPr>
                <a:t>As a result, how to launch innovative products for customers and tailor more suitable investment solutions to their needs is another challenge. </a:t>
              </a:r>
            </a:p>
          </p:txBody>
        </p:sp>
        <p:sp>
          <p:nvSpPr>
            <p:cNvPr id="21" name="TextBox 21"/>
            <p:cNvSpPr txBox="1"/>
            <p:nvPr/>
          </p:nvSpPr>
          <p:spPr>
            <a:xfrm>
              <a:off x="0" y="-66675"/>
              <a:ext cx="3416891" cy="765253"/>
            </a:xfrm>
            <a:prstGeom prst="rect">
              <a:avLst/>
            </a:prstGeom>
          </p:spPr>
          <p:txBody>
            <a:bodyPr wrap="square" lIns="0" tIns="0" rIns="0" bIns="0" rtlCol="0" anchor="t">
              <a:spAutoFit/>
            </a:bodyPr>
            <a:lstStyle/>
            <a:p>
              <a:pPr algn="ctr">
                <a:lnSpc>
                  <a:spcPts val="4680"/>
                </a:lnSpc>
                <a:spcBef>
                  <a:spcPct val="0"/>
                </a:spcBef>
              </a:pPr>
              <a:r>
                <a:rPr lang="en-US" sz="3600" dirty="0">
                  <a:solidFill>
                    <a:srgbClr val="FFFFFF"/>
                  </a:solidFill>
                  <a:latin typeface="Telegraf Bold"/>
                </a:rPr>
                <a:t>Creative funds</a:t>
              </a:r>
            </a:p>
          </p:txBody>
        </p:sp>
      </p:grpSp>
      <p:sp>
        <p:nvSpPr>
          <p:cNvPr id="37" name="TextBox 7">
            <a:extLst>
              <a:ext uri="{FF2B5EF4-FFF2-40B4-BE49-F238E27FC236}">
                <a16:creationId xmlns:a16="http://schemas.microsoft.com/office/drawing/2014/main" id="{E2607CF0-7E14-6BCA-6549-037BA162C588}"/>
              </a:ext>
            </a:extLst>
          </p:cNvPr>
          <p:cNvSpPr txBox="1"/>
          <p:nvPr/>
        </p:nvSpPr>
        <p:spPr>
          <a:xfrm>
            <a:off x="1028699" y="971550"/>
            <a:ext cx="15506701" cy="957250"/>
          </a:xfrm>
          <a:prstGeom prst="rect">
            <a:avLst/>
          </a:prstGeom>
        </p:spPr>
        <p:txBody>
          <a:bodyPr wrap="square" lIns="0" tIns="0" rIns="0" bIns="0" rtlCol="0" anchor="t">
            <a:spAutoFit/>
          </a:bodyPr>
          <a:lstStyle/>
          <a:p>
            <a:pPr>
              <a:lnSpc>
                <a:spcPts val="7680"/>
              </a:lnSpc>
            </a:pPr>
            <a:r>
              <a:rPr lang="en-US" altLang="zh-CN" sz="6400" dirty="0">
                <a:solidFill>
                  <a:srgbClr val="011C50"/>
                </a:solidFill>
                <a:latin typeface="Telegraf Bold"/>
              </a:rPr>
              <a:t>Challenges of</a:t>
            </a:r>
            <a:r>
              <a:rPr lang="zh-CN" altLang="en-US" sz="6400" dirty="0">
                <a:solidFill>
                  <a:srgbClr val="011C50"/>
                </a:solidFill>
                <a:latin typeface="Telegraf Bold"/>
              </a:rPr>
              <a:t> </a:t>
            </a:r>
            <a:r>
              <a:rPr lang="en-US" altLang="zh-CN" sz="6400" dirty="0">
                <a:solidFill>
                  <a:srgbClr val="011C50"/>
                </a:solidFill>
                <a:latin typeface="Telegraf Bold"/>
              </a:rPr>
              <a:t>CICC and suggestion</a:t>
            </a:r>
            <a:endParaRPr lang="en-US" sz="6400" dirty="0">
              <a:solidFill>
                <a:srgbClr val="011C50"/>
              </a:solidFill>
              <a:latin typeface="Telegraf Bold"/>
            </a:endParaRPr>
          </a:p>
        </p:txBody>
      </p:sp>
      <p:sp>
        <p:nvSpPr>
          <p:cNvPr id="38" name="TextBox 8">
            <a:extLst>
              <a:ext uri="{FF2B5EF4-FFF2-40B4-BE49-F238E27FC236}">
                <a16:creationId xmlns:a16="http://schemas.microsoft.com/office/drawing/2014/main" id="{2A1C8FDF-1F09-F7FB-8B29-62E09CBA8FFD}"/>
              </a:ext>
            </a:extLst>
          </p:cNvPr>
          <p:cNvSpPr txBox="1"/>
          <p:nvPr/>
        </p:nvSpPr>
        <p:spPr>
          <a:xfrm>
            <a:off x="1028700" y="1996900"/>
            <a:ext cx="15928013" cy="974626"/>
          </a:xfrm>
          <a:prstGeom prst="rect">
            <a:avLst/>
          </a:prstGeom>
        </p:spPr>
        <p:txBody>
          <a:bodyPr wrap="square" lIns="0" tIns="0" rIns="0" bIns="0" rtlCol="0" anchor="t">
            <a:spAutoFit/>
          </a:bodyPr>
          <a:lstStyle/>
          <a:p>
            <a:pPr>
              <a:lnSpc>
                <a:spcPts val="3840"/>
              </a:lnSpc>
            </a:pPr>
            <a:r>
              <a:rPr lang="en-US" sz="3200" dirty="0">
                <a:solidFill>
                  <a:srgbClr val="004A98"/>
                </a:solidFill>
                <a:latin typeface="Open Sans"/>
              </a:rPr>
              <a:t>It can be seen from the annual reports that CICC has creative strategies and strong execution. However, CICC faces some challenges due to the unstable market.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201824"/>
            <a:ext cx="9321801" cy="10947400"/>
          </a:xfrm>
          <a:prstGeom prst="rect">
            <a:avLst/>
          </a:prstGeom>
          <a:solidFill>
            <a:srgbClr val="004A98"/>
          </a:solidFill>
        </p:spPr>
      </p:sp>
      <p:grpSp>
        <p:nvGrpSpPr>
          <p:cNvPr id="3" name="Group 3"/>
          <p:cNvGrpSpPr/>
          <p:nvPr/>
        </p:nvGrpSpPr>
        <p:grpSpPr>
          <a:xfrm>
            <a:off x="-371364" y="4484772"/>
            <a:ext cx="9718565" cy="4889428"/>
            <a:chOff x="0" y="0"/>
            <a:chExt cx="12958087" cy="6519237"/>
          </a:xfrm>
        </p:grpSpPr>
        <p:pic>
          <p:nvPicPr>
            <p:cNvPr id="4" name="Picture 4"/>
            <p:cNvPicPr>
              <a:picLocks noChangeAspect="1"/>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6302"/>
            <a:stretch>
              <a:fillRect/>
            </a:stretch>
          </p:blipFill>
          <p:spPr>
            <a:xfrm>
              <a:off x="8587" y="0"/>
              <a:ext cx="12949499" cy="5528240"/>
            </a:xfrm>
            <a:prstGeom prst="rect">
              <a:avLst/>
            </a:prstGeom>
          </p:spPr>
        </p:pic>
      </p:grpSp>
      <p:grpSp>
        <p:nvGrpSpPr>
          <p:cNvPr id="6" name="Group 6"/>
          <p:cNvGrpSpPr/>
          <p:nvPr/>
        </p:nvGrpSpPr>
        <p:grpSpPr>
          <a:xfrm>
            <a:off x="-1348238" y="8664857"/>
            <a:ext cx="10670039" cy="3103762"/>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7363911"/>
            <a:ext cx="2387901" cy="2794352"/>
          </a:xfrm>
          <a:prstGeom prst="rect">
            <a:avLst/>
          </a:prstGeom>
        </p:spPr>
      </p:pic>
      <p:grpSp>
        <p:nvGrpSpPr>
          <p:cNvPr id="9" name="Group 9"/>
          <p:cNvGrpSpPr/>
          <p:nvPr/>
        </p:nvGrpSpPr>
        <p:grpSpPr>
          <a:xfrm>
            <a:off x="10695438" y="2539125"/>
            <a:ext cx="6795928" cy="2263216"/>
            <a:chOff x="0" y="-66675"/>
            <a:chExt cx="9061237" cy="3017619"/>
          </a:xfrm>
        </p:grpSpPr>
        <p:sp>
          <p:nvSpPr>
            <p:cNvPr id="10" name="TextBox 10"/>
            <p:cNvSpPr txBox="1"/>
            <p:nvPr/>
          </p:nvSpPr>
          <p:spPr>
            <a:xfrm>
              <a:off x="0" y="806427"/>
              <a:ext cx="9061237" cy="2144517"/>
            </a:xfrm>
            <a:prstGeom prst="rect">
              <a:avLst/>
            </a:prstGeom>
          </p:spPr>
          <p:txBody>
            <a:bodyPr lIns="0" tIns="0" rIns="0" bIns="0" rtlCol="0" anchor="t">
              <a:spAutoFit/>
            </a:bodyPr>
            <a:lstStyle/>
            <a:p>
              <a:pPr>
                <a:lnSpc>
                  <a:spcPts val="3150"/>
                </a:lnSpc>
              </a:pPr>
              <a:r>
                <a:rPr lang="en-US" sz="2100" dirty="0">
                  <a:solidFill>
                    <a:srgbClr val="011C50"/>
                  </a:solidFill>
                  <a:latin typeface="Open Sans"/>
                </a:rPr>
                <a:t>Hire one or two professional fund managers at high salaries, if possible, in order to help establish an elite team for public offering fund</a:t>
              </a:r>
              <a:r>
                <a:rPr lang="en-US" altLang="zh-CN" sz="2100" dirty="0">
                  <a:solidFill>
                    <a:srgbClr val="011C50"/>
                  </a:solidFill>
                  <a:latin typeface="Open Sans"/>
                </a:rPr>
                <a:t>s</a:t>
              </a:r>
              <a:r>
                <a:rPr lang="en-US" sz="2100" dirty="0">
                  <a:solidFill>
                    <a:srgbClr val="011C50"/>
                  </a:solidFill>
                  <a:latin typeface="Open Sans"/>
                </a:rPr>
                <a:t>;</a:t>
              </a:r>
            </a:p>
            <a:p>
              <a:pPr>
                <a:lnSpc>
                  <a:spcPts val="3150"/>
                </a:lnSpc>
              </a:pPr>
              <a:r>
                <a:rPr lang="en-US" sz="2100" dirty="0">
                  <a:solidFill>
                    <a:srgbClr val="011C50"/>
                  </a:solidFill>
                  <a:latin typeface="Open Sans"/>
                </a:rPr>
                <a:t>Select highly potential employees to do training.</a:t>
              </a:r>
            </a:p>
          </p:txBody>
        </p:sp>
        <p:sp>
          <p:nvSpPr>
            <p:cNvPr id="11" name="TextBox 11"/>
            <p:cNvSpPr txBox="1"/>
            <p:nvPr/>
          </p:nvSpPr>
          <p:spPr>
            <a:xfrm>
              <a:off x="0" y="-66675"/>
              <a:ext cx="9061237" cy="683093"/>
            </a:xfrm>
            <a:prstGeom prst="rect">
              <a:avLst/>
            </a:prstGeom>
          </p:spPr>
          <p:txBody>
            <a:bodyPr lIns="0" tIns="0" rIns="0" bIns="0" rtlCol="0" anchor="t">
              <a:spAutoFit/>
            </a:bodyPr>
            <a:lstStyle/>
            <a:p>
              <a:pPr marL="514350" indent="-514350">
                <a:lnSpc>
                  <a:spcPts val="4160"/>
                </a:lnSpc>
                <a:buFont typeface="+mj-lt"/>
                <a:buAutoNum type="arabicPeriod"/>
              </a:pPr>
              <a:r>
                <a:rPr lang="en-US" sz="3200" dirty="0">
                  <a:solidFill>
                    <a:srgbClr val="011C50"/>
                  </a:solidFill>
                  <a:latin typeface="Telegraf Bold"/>
                </a:rPr>
                <a:t>Cultivate quality teams</a:t>
              </a:r>
            </a:p>
          </p:txBody>
        </p:sp>
      </p:grpSp>
      <p:grpSp>
        <p:nvGrpSpPr>
          <p:cNvPr id="12" name="Group 12"/>
          <p:cNvGrpSpPr/>
          <p:nvPr/>
        </p:nvGrpSpPr>
        <p:grpSpPr>
          <a:xfrm>
            <a:off x="10695438" y="7235556"/>
            <a:ext cx="7821162" cy="2673890"/>
            <a:chOff x="0" y="-66675"/>
            <a:chExt cx="10428216" cy="3565189"/>
          </a:xfrm>
        </p:grpSpPr>
        <p:sp>
          <p:nvSpPr>
            <p:cNvPr id="13" name="TextBox 13"/>
            <p:cNvSpPr txBox="1"/>
            <p:nvPr/>
          </p:nvSpPr>
          <p:spPr>
            <a:xfrm>
              <a:off x="0" y="806835"/>
              <a:ext cx="9061237" cy="2691679"/>
            </a:xfrm>
            <a:prstGeom prst="rect">
              <a:avLst/>
            </a:prstGeom>
          </p:spPr>
          <p:txBody>
            <a:bodyPr lIns="0" tIns="0" rIns="0" bIns="0" rtlCol="0" anchor="t">
              <a:spAutoFit/>
            </a:bodyPr>
            <a:lstStyle/>
            <a:p>
              <a:pPr>
                <a:lnSpc>
                  <a:spcPts val="3150"/>
                </a:lnSpc>
              </a:pPr>
              <a:r>
                <a:rPr lang="en-US" sz="2100" dirty="0">
                  <a:solidFill>
                    <a:srgbClr val="011C50"/>
                  </a:solidFill>
                  <a:latin typeface="Open Sans"/>
                </a:rPr>
                <a:t>Create an AI analytical system based on personal information of individual customers like investments currently held, financial situation, and others, which can help fund managers and individuals make more appropriate decisions (portfolio).</a:t>
              </a:r>
            </a:p>
          </p:txBody>
        </p:sp>
        <p:sp>
          <p:nvSpPr>
            <p:cNvPr id="14" name="TextBox 14"/>
            <p:cNvSpPr txBox="1"/>
            <p:nvPr/>
          </p:nvSpPr>
          <p:spPr>
            <a:xfrm>
              <a:off x="0" y="-66675"/>
              <a:ext cx="10428216" cy="683094"/>
            </a:xfrm>
            <a:prstGeom prst="rect">
              <a:avLst/>
            </a:prstGeom>
          </p:spPr>
          <p:txBody>
            <a:bodyPr wrap="square" lIns="0" tIns="0" rIns="0" bIns="0" rtlCol="0" anchor="t">
              <a:spAutoFit/>
            </a:bodyPr>
            <a:lstStyle/>
            <a:p>
              <a:pPr>
                <a:lnSpc>
                  <a:spcPts val="4160"/>
                </a:lnSpc>
              </a:pPr>
              <a:r>
                <a:rPr lang="en-US" sz="3200" dirty="0">
                  <a:solidFill>
                    <a:srgbClr val="011C50"/>
                  </a:solidFill>
                  <a:latin typeface="Telegraf Bold"/>
                </a:rPr>
                <a:t>3. Customized investment advice</a:t>
              </a:r>
            </a:p>
          </p:txBody>
        </p:sp>
      </p:grpSp>
      <p:grpSp>
        <p:nvGrpSpPr>
          <p:cNvPr id="15" name="Group 15"/>
          <p:cNvGrpSpPr/>
          <p:nvPr/>
        </p:nvGrpSpPr>
        <p:grpSpPr>
          <a:xfrm>
            <a:off x="10695438" y="5073885"/>
            <a:ext cx="6795928" cy="1890126"/>
            <a:chOff x="0" y="-66675"/>
            <a:chExt cx="9061237" cy="2520168"/>
          </a:xfrm>
        </p:grpSpPr>
        <p:sp>
          <p:nvSpPr>
            <p:cNvPr id="16" name="TextBox 16"/>
            <p:cNvSpPr txBox="1"/>
            <p:nvPr/>
          </p:nvSpPr>
          <p:spPr>
            <a:xfrm>
              <a:off x="0" y="-66675"/>
              <a:ext cx="9061237" cy="683093"/>
            </a:xfrm>
            <a:prstGeom prst="rect">
              <a:avLst/>
            </a:prstGeom>
          </p:spPr>
          <p:txBody>
            <a:bodyPr lIns="0" tIns="0" rIns="0" bIns="0" rtlCol="0" anchor="t">
              <a:spAutoFit/>
            </a:bodyPr>
            <a:lstStyle/>
            <a:p>
              <a:pPr>
                <a:lnSpc>
                  <a:spcPts val="4160"/>
                </a:lnSpc>
              </a:pPr>
              <a:r>
                <a:rPr lang="en-US" sz="3200" dirty="0">
                  <a:solidFill>
                    <a:srgbClr val="011C50"/>
                  </a:solidFill>
                  <a:latin typeface="Telegraf Bold"/>
                </a:rPr>
                <a:t>2.  Product research</a:t>
              </a:r>
            </a:p>
          </p:txBody>
        </p:sp>
        <p:sp>
          <p:nvSpPr>
            <p:cNvPr id="17" name="TextBox 17"/>
            <p:cNvSpPr txBox="1"/>
            <p:nvPr/>
          </p:nvSpPr>
          <p:spPr>
            <a:xfrm>
              <a:off x="0" y="856133"/>
              <a:ext cx="9061237" cy="1597360"/>
            </a:xfrm>
            <a:prstGeom prst="rect">
              <a:avLst/>
            </a:prstGeom>
          </p:spPr>
          <p:txBody>
            <a:bodyPr lIns="0" tIns="0" rIns="0" bIns="0" rtlCol="0" anchor="t">
              <a:spAutoFit/>
            </a:bodyPr>
            <a:lstStyle/>
            <a:p>
              <a:pPr>
                <a:lnSpc>
                  <a:spcPts val="3150"/>
                </a:lnSpc>
              </a:pPr>
              <a:r>
                <a:rPr lang="en-US" sz="2100" dirty="0">
                  <a:solidFill>
                    <a:srgbClr val="011C50"/>
                  </a:solidFill>
                  <a:latin typeface="Open Sans"/>
                </a:rPr>
                <a:t>Investigate the strengths and weaknesses of past or existing overseas mutual funds to summarize a set of frameworks conducive to new product development</a:t>
              </a:r>
            </a:p>
          </p:txBody>
        </p:sp>
      </p:grpSp>
      <p:sp>
        <p:nvSpPr>
          <p:cNvPr id="18" name="TextBox 18"/>
          <p:cNvSpPr txBox="1"/>
          <p:nvPr/>
        </p:nvSpPr>
        <p:spPr>
          <a:xfrm>
            <a:off x="533400" y="438813"/>
            <a:ext cx="5452169" cy="957250"/>
          </a:xfrm>
          <a:prstGeom prst="rect">
            <a:avLst/>
          </a:prstGeom>
        </p:spPr>
        <p:txBody>
          <a:bodyPr wrap="square" lIns="0" tIns="0" rIns="0" bIns="0" rtlCol="0" anchor="t">
            <a:spAutoFit/>
          </a:bodyPr>
          <a:lstStyle/>
          <a:p>
            <a:pPr algn="ctr">
              <a:lnSpc>
                <a:spcPts val="7680"/>
              </a:lnSpc>
            </a:pPr>
            <a:r>
              <a:rPr lang="en-US" sz="6400" dirty="0">
                <a:solidFill>
                  <a:srgbClr val="FFFFFF"/>
                </a:solidFill>
                <a:latin typeface="Telegraf Bold"/>
              </a:rPr>
              <a:t>Suggestion</a:t>
            </a:r>
          </a:p>
        </p:txBody>
      </p:sp>
      <p:sp>
        <p:nvSpPr>
          <p:cNvPr id="19" name="TextBox 17">
            <a:extLst>
              <a:ext uri="{FF2B5EF4-FFF2-40B4-BE49-F238E27FC236}">
                <a16:creationId xmlns:a16="http://schemas.microsoft.com/office/drawing/2014/main" id="{B90AB59B-686B-A590-AF46-290BE1473E28}"/>
              </a:ext>
            </a:extLst>
          </p:cNvPr>
          <p:cNvSpPr txBox="1"/>
          <p:nvPr/>
        </p:nvSpPr>
        <p:spPr>
          <a:xfrm>
            <a:off x="690092" y="1719188"/>
            <a:ext cx="5138783" cy="573939"/>
          </a:xfrm>
          <a:prstGeom prst="rect">
            <a:avLst/>
          </a:prstGeom>
        </p:spPr>
        <p:txBody>
          <a:bodyPr wrap="square" lIns="0" tIns="0" rIns="0" bIns="0" rtlCol="0" anchor="t">
            <a:spAutoFit/>
          </a:bodyPr>
          <a:lstStyle/>
          <a:p>
            <a:pPr marL="571500" indent="-571500" algn="ctr">
              <a:lnSpc>
                <a:spcPts val="4680"/>
              </a:lnSpc>
              <a:spcBef>
                <a:spcPct val="0"/>
              </a:spcBef>
              <a:buFont typeface="Arial" panose="020B0604020202020204" pitchFamily="34" charset="0"/>
              <a:buChar char="•"/>
            </a:pPr>
            <a:r>
              <a:rPr lang="en-US" sz="3600" dirty="0">
                <a:solidFill>
                  <a:srgbClr val="FFFFFF"/>
                </a:solidFill>
                <a:latin typeface="Telegraf Bold"/>
              </a:rPr>
              <a:t>Customer Concept</a:t>
            </a:r>
          </a:p>
        </p:txBody>
      </p:sp>
      <p:grpSp>
        <p:nvGrpSpPr>
          <p:cNvPr id="21" name="Group 9">
            <a:extLst>
              <a:ext uri="{FF2B5EF4-FFF2-40B4-BE49-F238E27FC236}">
                <a16:creationId xmlns:a16="http://schemas.microsoft.com/office/drawing/2014/main" id="{26B66C4F-D377-DCEA-695B-E9FAF6422FA2}"/>
              </a:ext>
            </a:extLst>
          </p:cNvPr>
          <p:cNvGrpSpPr/>
          <p:nvPr/>
        </p:nvGrpSpPr>
        <p:grpSpPr>
          <a:xfrm>
            <a:off x="1275636" y="5834174"/>
            <a:ext cx="6795928" cy="1438100"/>
            <a:chOff x="0" y="-57246"/>
            <a:chExt cx="9061237" cy="1917466"/>
          </a:xfrm>
        </p:grpSpPr>
        <p:sp>
          <p:nvSpPr>
            <p:cNvPr id="22" name="TextBox 10">
              <a:extLst>
                <a:ext uri="{FF2B5EF4-FFF2-40B4-BE49-F238E27FC236}">
                  <a16:creationId xmlns:a16="http://schemas.microsoft.com/office/drawing/2014/main" id="{E936985A-5517-A211-E588-F205519C8133}"/>
                </a:ext>
              </a:extLst>
            </p:cNvPr>
            <p:cNvSpPr txBox="1"/>
            <p:nvPr/>
          </p:nvSpPr>
          <p:spPr>
            <a:xfrm>
              <a:off x="0" y="806427"/>
              <a:ext cx="9061237" cy="1053793"/>
            </a:xfrm>
            <a:prstGeom prst="rect">
              <a:avLst/>
            </a:prstGeom>
          </p:spPr>
          <p:txBody>
            <a:bodyPr lIns="0" tIns="0" rIns="0" bIns="0" rtlCol="0" anchor="t">
              <a:spAutoFit/>
            </a:bodyPr>
            <a:lstStyle/>
            <a:p>
              <a:pPr>
                <a:lnSpc>
                  <a:spcPts val="3150"/>
                </a:lnSpc>
              </a:pPr>
              <a:r>
                <a:rPr lang="en-US" sz="2100" dirty="0">
                  <a:solidFill>
                    <a:schemeClr val="bg1"/>
                  </a:solidFill>
                  <a:latin typeface="Sabon Next LT" panose="02000500000000000000" pitchFamily="2" charset="0"/>
                  <a:cs typeface="Sabon Next LT" panose="02000500000000000000" pitchFamily="2" charset="0"/>
                </a:rPr>
                <a:t>For target investors or potential customers, do a personal consultation to help them understand the product better</a:t>
              </a:r>
            </a:p>
          </p:txBody>
        </p:sp>
        <p:sp>
          <p:nvSpPr>
            <p:cNvPr id="23" name="TextBox 11">
              <a:extLst>
                <a:ext uri="{FF2B5EF4-FFF2-40B4-BE49-F238E27FC236}">
                  <a16:creationId xmlns:a16="http://schemas.microsoft.com/office/drawing/2014/main" id="{CD753DEA-D6EB-EF57-AA9D-44133B5D0C50}"/>
                </a:ext>
              </a:extLst>
            </p:cNvPr>
            <p:cNvSpPr txBox="1"/>
            <p:nvPr/>
          </p:nvSpPr>
          <p:spPr>
            <a:xfrm>
              <a:off x="0" y="-57246"/>
              <a:ext cx="9061237" cy="685316"/>
            </a:xfrm>
            <a:prstGeom prst="rect">
              <a:avLst/>
            </a:prstGeom>
          </p:spPr>
          <p:txBody>
            <a:bodyPr lIns="0" tIns="0" rIns="0" bIns="0" rtlCol="0" anchor="t">
              <a:spAutoFit/>
            </a:bodyPr>
            <a:lstStyle/>
            <a:p>
              <a:pPr>
                <a:lnSpc>
                  <a:spcPts val="4160"/>
                </a:lnSpc>
              </a:pPr>
              <a:r>
                <a:rPr lang="en-US" sz="3200" dirty="0">
                  <a:solidFill>
                    <a:schemeClr val="bg1"/>
                  </a:solidFill>
                  <a:latin typeface="Sabon Next LT" panose="020B0502040204020203" pitchFamily="2" charset="0"/>
                  <a:cs typeface="Sabon Next LT" panose="020B0502040204020203" pitchFamily="2" charset="0"/>
                </a:rPr>
                <a:t>2.  Personal consultations</a:t>
              </a:r>
            </a:p>
          </p:txBody>
        </p:sp>
      </p:grpSp>
      <p:grpSp>
        <p:nvGrpSpPr>
          <p:cNvPr id="24" name="Group 9">
            <a:extLst>
              <a:ext uri="{FF2B5EF4-FFF2-40B4-BE49-F238E27FC236}">
                <a16:creationId xmlns:a16="http://schemas.microsoft.com/office/drawing/2014/main" id="{5641913D-070C-CDBC-9F79-80D3EE5A3DD4}"/>
              </a:ext>
            </a:extLst>
          </p:cNvPr>
          <p:cNvGrpSpPr/>
          <p:nvPr/>
        </p:nvGrpSpPr>
        <p:grpSpPr>
          <a:xfrm>
            <a:off x="1262936" y="2615651"/>
            <a:ext cx="6795928" cy="2669206"/>
            <a:chOff x="0" y="-57246"/>
            <a:chExt cx="9061237" cy="3558940"/>
          </a:xfrm>
        </p:grpSpPr>
        <p:sp>
          <p:nvSpPr>
            <p:cNvPr id="25" name="TextBox 10">
              <a:extLst>
                <a:ext uri="{FF2B5EF4-FFF2-40B4-BE49-F238E27FC236}">
                  <a16:creationId xmlns:a16="http://schemas.microsoft.com/office/drawing/2014/main" id="{592B980D-50A4-03B2-65D3-F1DD31D36C1C}"/>
                </a:ext>
              </a:extLst>
            </p:cNvPr>
            <p:cNvSpPr txBox="1"/>
            <p:nvPr/>
          </p:nvSpPr>
          <p:spPr>
            <a:xfrm>
              <a:off x="0" y="806427"/>
              <a:ext cx="9061237" cy="2695267"/>
            </a:xfrm>
            <a:prstGeom prst="rect">
              <a:avLst/>
            </a:prstGeom>
          </p:spPr>
          <p:txBody>
            <a:bodyPr lIns="0" tIns="0" rIns="0" bIns="0" rtlCol="0" anchor="t">
              <a:spAutoFit/>
            </a:bodyPr>
            <a:lstStyle/>
            <a:p>
              <a:pPr>
                <a:lnSpc>
                  <a:spcPts val="3150"/>
                </a:lnSpc>
              </a:pPr>
              <a:r>
                <a:rPr lang="en-US" sz="2100" dirty="0">
                  <a:solidFill>
                    <a:schemeClr val="bg1"/>
                  </a:solidFill>
                  <a:latin typeface="Sabon Next LT" panose="02000500000000000000" pitchFamily="2" charset="0"/>
                  <a:cs typeface="Sabon Next LT" panose="02000500000000000000" pitchFamily="2" charset="0"/>
                </a:rPr>
                <a:t>Design brochures or interactive activities for public </a:t>
              </a:r>
              <a:r>
                <a:rPr lang="en-US" altLang="zh-CN" sz="2100" dirty="0">
                  <a:solidFill>
                    <a:schemeClr val="bg1"/>
                  </a:solidFill>
                  <a:latin typeface="Sabon Next LT" panose="02000500000000000000" pitchFamily="2" charset="0"/>
                  <a:cs typeface="Sabon Next LT" panose="02000500000000000000" pitchFamily="2" charset="0"/>
                </a:rPr>
                <a:t>offering</a:t>
              </a:r>
              <a:r>
                <a:rPr lang="en-US" sz="2100" dirty="0">
                  <a:solidFill>
                    <a:schemeClr val="bg1"/>
                  </a:solidFill>
                  <a:latin typeface="Sabon Next LT" panose="02000500000000000000" pitchFamily="2" charset="0"/>
                  <a:cs typeface="Sabon Next LT" panose="02000500000000000000" pitchFamily="2" charset="0"/>
                </a:rPr>
                <a:t> funds to</a:t>
              </a:r>
              <a:r>
                <a:rPr lang="zh-CN" altLang="en-US" sz="2100" dirty="0">
                  <a:solidFill>
                    <a:schemeClr val="bg1"/>
                  </a:solidFill>
                  <a:latin typeface="Sabon Next LT" panose="02000500000000000000" pitchFamily="2" charset="0"/>
                  <a:cs typeface="Sabon Next LT" panose="02000500000000000000" pitchFamily="2" charset="0"/>
                </a:rPr>
                <a:t> </a:t>
              </a:r>
              <a:r>
                <a:rPr lang="en-US" altLang="zh-CN" sz="2100" dirty="0">
                  <a:solidFill>
                    <a:schemeClr val="bg1"/>
                  </a:solidFill>
                  <a:latin typeface="Sabon Next LT" panose="02000500000000000000" pitchFamily="2" charset="0"/>
                  <a:cs typeface="Sabon Next LT" panose="02000500000000000000" pitchFamily="2" charset="0"/>
                </a:rPr>
                <a:t>attract</a:t>
              </a:r>
              <a:r>
                <a:rPr lang="zh-CN" altLang="en-US" sz="2100" dirty="0">
                  <a:solidFill>
                    <a:schemeClr val="bg1"/>
                  </a:solidFill>
                  <a:latin typeface="Sabon Next LT" panose="02000500000000000000" pitchFamily="2" charset="0"/>
                  <a:cs typeface="Sabon Next LT" panose="02000500000000000000" pitchFamily="2" charset="0"/>
                </a:rPr>
                <a:t> </a:t>
              </a:r>
              <a:r>
                <a:rPr lang="en-US" altLang="zh-CN" sz="2100" dirty="0">
                  <a:solidFill>
                    <a:schemeClr val="bg1"/>
                  </a:solidFill>
                  <a:latin typeface="Sabon Next LT" panose="02000500000000000000" pitchFamily="2" charset="0"/>
                  <a:cs typeface="Sabon Next LT" panose="02000500000000000000" pitchFamily="2" charset="0"/>
                </a:rPr>
                <a:t>more</a:t>
              </a:r>
              <a:r>
                <a:rPr lang="zh-CN" altLang="en-US" sz="2100" dirty="0">
                  <a:solidFill>
                    <a:schemeClr val="bg1"/>
                  </a:solidFill>
                  <a:latin typeface="Sabon Next LT" panose="02000500000000000000" pitchFamily="2" charset="0"/>
                  <a:cs typeface="Sabon Next LT" panose="02000500000000000000" pitchFamily="2" charset="0"/>
                </a:rPr>
                <a:t> </a:t>
              </a:r>
              <a:r>
                <a:rPr lang="en-US" altLang="zh-CN" sz="2100" dirty="0">
                  <a:solidFill>
                    <a:schemeClr val="bg1"/>
                  </a:solidFill>
                  <a:latin typeface="Sabon Next LT" panose="02000500000000000000" pitchFamily="2" charset="0"/>
                  <a:cs typeface="Sabon Next LT" panose="02000500000000000000" pitchFamily="2" charset="0"/>
                </a:rPr>
                <a:t>users</a:t>
              </a:r>
              <a:r>
                <a:rPr lang="zh-CN" altLang="en-US" sz="2100" dirty="0">
                  <a:solidFill>
                    <a:schemeClr val="bg1"/>
                  </a:solidFill>
                  <a:latin typeface="Sabon Next LT" panose="02000500000000000000" pitchFamily="2" charset="0"/>
                  <a:cs typeface="Sabon Next LT" panose="02000500000000000000" pitchFamily="2" charset="0"/>
                </a:rPr>
                <a:t> </a:t>
              </a:r>
              <a:r>
                <a:rPr lang="en-US" altLang="zh-CN" sz="2100" dirty="0">
                  <a:solidFill>
                    <a:schemeClr val="bg1"/>
                  </a:solidFill>
                  <a:latin typeface="Sabon Next LT" panose="02000500000000000000" pitchFamily="2" charset="0"/>
                  <a:cs typeface="Sabon Next LT" panose="02000500000000000000" pitchFamily="2" charset="0"/>
                </a:rPr>
                <a:t>to have a deeper understanding of CICC's products. For example, the REITs are the major products so brochures can detail the advantages and prospects of this latest product.</a:t>
              </a:r>
              <a:endParaRPr lang="en-US" sz="2100" dirty="0">
                <a:solidFill>
                  <a:schemeClr val="bg1"/>
                </a:solidFill>
                <a:latin typeface="Sabon Next LT" panose="02000500000000000000" pitchFamily="2" charset="0"/>
                <a:cs typeface="Sabon Next LT" panose="02000500000000000000" pitchFamily="2" charset="0"/>
              </a:endParaRPr>
            </a:p>
          </p:txBody>
        </p:sp>
        <p:sp>
          <p:nvSpPr>
            <p:cNvPr id="26" name="TextBox 11">
              <a:extLst>
                <a:ext uri="{FF2B5EF4-FFF2-40B4-BE49-F238E27FC236}">
                  <a16:creationId xmlns:a16="http://schemas.microsoft.com/office/drawing/2014/main" id="{515E6294-F388-57C8-50AE-23B02C3F77D1}"/>
                </a:ext>
              </a:extLst>
            </p:cNvPr>
            <p:cNvSpPr txBox="1"/>
            <p:nvPr/>
          </p:nvSpPr>
          <p:spPr>
            <a:xfrm>
              <a:off x="0" y="-57246"/>
              <a:ext cx="9061237" cy="683093"/>
            </a:xfrm>
            <a:prstGeom prst="rect">
              <a:avLst/>
            </a:prstGeom>
          </p:spPr>
          <p:txBody>
            <a:bodyPr lIns="0" tIns="0" rIns="0" bIns="0" rtlCol="0" anchor="t">
              <a:spAutoFit/>
            </a:bodyPr>
            <a:lstStyle/>
            <a:p>
              <a:pPr marL="514350" indent="-514350">
                <a:lnSpc>
                  <a:spcPts val="4160"/>
                </a:lnSpc>
                <a:buFont typeface="+mj-lt"/>
                <a:buAutoNum type="arabicPeriod"/>
              </a:pPr>
              <a:r>
                <a:rPr lang="en-US" altLang="zh-CN" sz="3200" dirty="0">
                  <a:solidFill>
                    <a:schemeClr val="bg1"/>
                  </a:solidFill>
                  <a:latin typeface="Sabon Next LT" panose="020B0502040204020203" pitchFamily="2" charset="0"/>
                  <a:cs typeface="Sabon Next LT" panose="020B0502040204020203" pitchFamily="2" charset="0"/>
                </a:rPr>
                <a:t>Propaganda</a:t>
              </a:r>
              <a:endParaRPr lang="en-US" sz="3200" dirty="0">
                <a:solidFill>
                  <a:schemeClr val="bg1"/>
                </a:solidFill>
                <a:latin typeface="Sabon Next LT" panose="020B0502040204020203" pitchFamily="2" charset="0"/>
                <a:cs typeface="Sabon Next LT" panose="020B0502040204020203" pitchFamily="2" charset="0"/>
              </a:endParaRPr>
            </a:p>
          </p:txBody>
        </p:sp>
      </p:grpSp>
      <p:sp>
        <p:nvSpPr>
          <p:cNvPr id="27" name="TextBox 17">
            <a:extLst>
              <a:ext uri="{FF2B5EF4-FFF2-40B4-BE49-F238E27FC236}">
                <a16:creationId xmlns:a16="http://schemas.microsoft.com/office/drawing/2014/main" id="{7817EF71-A29B-4DF9-3DA8-99858373B613}"/>
              </a:ext>
            </a:extLst>
          </p:cNvPr>
          <p:cNvSpPr txBox="1"/>
          <p:nvPr/>
        </p:nvSpPr>
        <p:spPr>
          <a:xfrm>
            <a:off x="10011893" y="1714418"/>
            <a:ext cx="4177876" cy="573939"/>
          </a:xfrm>
          <a:prstGeom prst="rect">
            <a:avLst/>
          </a:prstGeom>
        </p:spPr>
        <p:txBody>
          <a:bodyPr wrap="square" lIns="0" tIns="0" rIns="0" bIns="0" rtlCol="0" anchor="t">
            <a:spAutoFit/>
          </a:bodyPr>
          <a:lstStyle/>
          <a:p>
            <a:pPr marL="571500" indent="-571500" algn="ctr">
              <a:lnSpc>
                <a:spcPts val="4680"/>
              </a:lnSpc>
              <a:spcBef>
                <a:spcPct val="0"/>
              </a:spcBef>
              <a:buFont typeface="Arial" panose="020B0604020202020204" pitchFamily="34" charset="0"/>
              <a:buChar char="•"/>
            </a:pPr>
            <a:r>
              <a:rPr lang="en-US" sz="3600" dirty="0">
                <a:latin typeface="Telegraf Bold"/>
              </a:rPr>
              <a:t>Creative funds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766</Words>
  <Application>Microsoft Office PowerPoint</Application>
  <PresentationFormat>自定义</PresentationFormat>
  <Paragraphs>83</Paragraphs>
  <Slides>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vt:i4>
      </vt:variant>
    </vt:vector>
  </HeadingPairs>
  <TitlesOfParts>
    <vt:vector size="15" baseType="lpstr">
      <vt:lpstr>Times New Roman</vt:lpstr>
      <vt:lpstr>Halant Light</vt:lpstr>
      <vt:lpstr>Sabon Next LT</vt:lpstr>
      <vt:lpstr>Arial</vt:lpstr>
      <vt:lpstr>Maiandra GD</vt:lpstr>
      <vt:lpstr>Open Sans</vt:lpstr>
      <vt:lpstr>Telegraf Bold</vt:lpstr>
      <vt:lpstr>Calibri</vt:lpstr>
      <vt:lpstr>Abadi</vt:lpstr>
      <vt:lpstr>Office Theme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Simple Human Illustrative Investing Finance Tips Finance Presentation</dc:title>
  <cp:lastModifiedBy>Yan Ying</cp:lastModifiedBy>
  <cp:revision>25</cp:revision>
  <dcterms:created xsi:type="dcterms:W3CDTF">2006-08-16T00:00:00Z</dcterms:created>
  <dcterms:modified xsi:type="dcterms:W3CDTF">2022-05-22T06:17:45Z</dcterms:modified>
  <dc:identifier>DAFBT8GureQ</dc:identifier>
</cp:coreProperties>
</file>